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61" r:id="rId4"/>
    <p:sldId id="276" r:id="rId5"/>
    <p:sldId id="279" r:id="rId6"/>
    <p:sldId id="280" r:id="rId7"/>
    <p:sldId id="257" r:id="rId8"/>
    <p:sldId id="269" r:id="rId9"/>
    <p:sldId id="271" r:id="rId10"/>
    <p:sldId id="270" r:id="rId11"/>
    <p:sldId id="258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2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3E4A-0E2E-4B2F-B190-79DFD2A8F156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4A0F-765B-4931-9C32-F776A936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48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3E4A-0E2E-4B2F-B190-79DFD2A8F156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4A0F-765B-4931-9C32-F776A936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63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3E4A-0E2E-4B2F-B190-79DFD2A8F156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4A0F-765B-4931-9C32-F776A936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7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645E88C-3ECB-46C8-BF7E-BBB858AB9DE8}"/>
              </a:ext>
            </a:extLst>
          </p:cNvPr>
          <p:cNvCxnSpPr/>
          <p:nvPr userDrawn="1"/>
        </p:nvCxnSpPr>
        <p:spPr>
          <a:xfrm>
            <a:off x="628650" y="1740565"/>
            <a:ext cx="7886700" cy="0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84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3E4A-0E2E-4B2F-B190-79DFD2A8F156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4A0F-765B-4931-9C32-F776A936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4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3E4A-0E2E-4B2F-B190-79DFD2A8F156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4A0F-765B-4931-9C32-F776A936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3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3E4A-0E2E-4B2F-B190-79DFD2A8F156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4A0F-765B-4931-9C32-F776A936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1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3E4A-0E2E-4B2F-B190-79DFD2A8F156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4A0F-765B-4931-9C32-F776A936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4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3E4A-0E2E-4B2F-B190-79DFD2A8F156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4A0F-765B-4931-9C32-F776A936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96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3E4A-0E2E-4B2F-B190-79DFD2A8F156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4A0F-765B-4931-9C32-F776A936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3E4A-0E2E-4B2F-B190-79DFD2A8F156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4A0F-765B-4931-9C32-F776A936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1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A3E4A-0E2E-4B2F-B190-79DFD2A8F156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74A0F-765B-4931-9C32-F776A936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8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65278"/>
            <a:ext cx="6858000" cy="1655762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Richard Lee Rogers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SURVIVING STATISTICS</a:t>
            </a:r>
          </a:p>
        </p:txBody>
      </p:sp>
    </p:spTree>
    <p:extLst>
      <p:ext uri="{BB962C8B-B14F-4D97-AF65-F5344CB8AC3E}">
        <p14:creationId xmlns:p14="http://schemas.microsoft.com/office/powerpoint/2010/main" val="3860114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2400" dirty="0"/>
              <a:t>Follow my directions.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Be disciplined.</a:t>
            </a:r>
          </a:p>
          <a:p>
            <a:endParaRPr lang="en-US" sz="2400" dirty="0"/>
          </a:p>
          <a:p>
            <a:r>
              <a:rPr lang="en-US" sz="2400" dirty="0"/>
              <a:t>Don’t be afraid to ask for help.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SURVIVAL STRATEGIES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2406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2400" dirty="0"/>
              <a:t>Follow my directions.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Be disciplined.</a:t>
            </a:r>
          </a:p>
          <a:p>
            <a:endParaRPr lang="en-US" sz="2400" dirty="0"/>
          </a:p>
          <a:p>
            <a:r>
              <a:rPr lang="en-US" sz="2400" dirty="0"/>
              <a:t>Don’t be afraid to ask for help.</a:t>
            </a:r>
          </a:p>
          <a:p>
            <a:endParaRPr lang="en-US" sz="2400" dirty="0"/>
          </a:p>
          <a:p>
            <a:r>
              <a:rPr lang="en-US" sz="2400" dirty="0"/>
              <a:t>Get points whenever you can.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SURVIVAL STRATEGIES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7608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  <a:tabLst>
                <a:tab pos="225425" algn="l"/>
              </a:tabLst>
            </a:pPr>
            <a:r>
              <a:rPr lang="en-US" sz="2400" dirty="0"/>
              <a:t>Email me: rlrogers02@ysu.edu (preferred communication)</a:t>
            </a:r>
          </a:p>
          <a:p>
            <a:pPr marL="0" indent="0">
              <a:buNone/>
              <a:tabLst>
                <a:tab pos="225425" algn="l"/>
              </a:tabLst>
            </a:pPr>
            <a:endParaRPr lang="en-US" sz="2400" dirty="0"/>
          </a:p>
          <a:p>
            <a:pPr marL="0" indent="0">
              <a:buNone/>
              <a:tabLst>
                <a:tab pos="225425" algn="l"/>
              </a:tabLst>
            </a:pPr>
            <a:r>
              <a:rPr lang="en-US" sz="2400" dirty="0"/>
              <a:t>Web Site: https://www.rogersperspectives.com/</a:t>
            </a:r>
          </a:p>
          <a:p>
            <a:pPr marL="0" indent="0">
              <a:buNone/>
              <a:tabLst>
                <a:tab pos="225425" algn="l"/>
              </a:tabLst>
            </a:pPr>
            <a:endParaRPr lang="en-US" sz="2400" dirty="0"/>
          </a:p>
          <a:p>
            <a:pPr marL="0" indent="0">
              <a:buNone/>
              <a:tabLst>
                <a:tab pos="225425" algn="l"/>
              </a:tabLst>
            </a:pPr>
            <a:r>
              <a:rPr lang="en-US" sz="2400" dirty="0"/>
              <a:t>Facebook: Rogers Perspectives</a:t>
            </a:r>
          </a:p>
          <a:p>
            <a:pPr marL="0" indent="0">
              <a:buNone/>
              <a:tabLst>
                <a:tab pos="225425" algn="l"/>
              </a:tabLst>
            </a:pPr>
            <a:endParaRPr lang="en-US" sz="2400" dirty="0"/>
          </a:p>
          <a:p>
            <a:pPr marL="0" indent="0">
              <a:buNone/>
              <a:tabLst>
                <a:tab pos="225425" algn="l"/>
              </a:tabLst>
            </a:pPr>
            <a:r>
              <a:rPr lang="en-US" sz="2400" dirty="0"/>
              <a:t>Twitter: Richard </a:t>
            </a:r>
            <a:r>
              <a:rPr lang="en-US" sz="2400" dirty="0" err="1"/>
              <a:t>Rogers@RogersPerspect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17684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2"/>
          <p:cNvSpPr>
            <a:spLocks noGrp="1"/>
          </p:cNvSpPr>
          <p:nvPr>
            <p:ph idx="1"/>
          </p:nvPr>
        </p:nvSpPr>
        <p:spPr>
          <a:xfrm>
            <a:off x="628650" y="1867246"/>
            <a:ext cx="7886700" cy="1325563"/>
          </a:xfrm>
        </p:spPr>
        <p:txBody>
          <a:bodyPr>
            <a:normAutofit/>
          </a:bodyPr>
          <a:lstStyle/>
          <a:p>
            <a:endParaRPr lang="en-US" sz="2600" dirty="0"/>
          </a:p>
          <a:p>
            <a:r>
              <a:rPr lang="en-US" sz="2400" dirty="0"/>
              <a:t>Learning statistics is like learning a language by immersion.</a:t>
            </a:r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STATISTICS: THE BIG PICTURE</a:t>
            </a:r>
          </a:p>
        </p:txBody>
      </p:sp>
      <p:grpSp>
        <p:nvGrpSpPr>
          <p:cNvPr id="7" name="Group 6" descr="Clip art of a female instructor">
            <a:extLst>
              <a:ext uri="{FF2B5EF4-FFF2-40B4-BE49-F238E27FC236}">
                <a16:creationId xmlns:a16="http://schemas.microsoft.com/office/drawing/2014/main" id="{14591EE5-542D-4CFE-945B-66E7C191CCC5}"/>
              </a:ext>
            </a:extLst>
          </p:cNvPr>
          <p:cNvGrpSpPr/>
          <p:nvPr/>
        </p:nvGrpSpPr>
        <p:grpSpPr>
          <a:xfrm>
            <a:off x="757634" y="3324109"/>
            <a:ext cx="5600964" cy="2848282"/>
            <a:chOff x="757634" y="3324109"/>
            <a:chExt cx="5600964" cy="284828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6D0AA40-BD6C-421A-9DD7-82696BC7F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7634" y="3324109"/>
              <a:ext cx="1297049" cy="284828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F7A5A0D-C827-4253-9BC9-9BC166378EFD}"/>
                </a:ext>
              </a:extLst>
            </p:cNvPr>
            <p:cNvSpPr txBox="1"/>
            <p:nvPr/>
          </p:nvSpPr>
          <p:spPr>
            <a:xfrm>
              <a:off x="3165232" y="4471227"/>
              <a:ext cx="31933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Not Professor Rogers</a:t>
              </a:r>
            </a:p>
          </p:txBody>
        </p:sp>
        <p:sp>
          <p:nvSpPr>
            <p:cNvPr id="6" name="Arrow: Left 5">
              <a:extLst>
                <a:ext uri="{FF2B5EF4-FFF2-40B4-BE49-F238E27FC236}">
                  <a16:creationId xmlns:a16="http://schemas.microsoft.com/office/drawing/2014/main" id="{78CEA9C4-7C4D-46C5-A8C5-FF2EA1B7EFC4}"/>
                </a:ext>
              </a:extLst>
            </p:cNvPr>
            <p:cNvSpPr/>
            <p:nvPr/>
          </p:nvSpPr>
          <p:spPr>
            <a:xfrm>
              <a:off x="2054683" y="4448260"/>
              <a:ext cx="978408" cy="48463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07520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Female teacher and a table with a smooth, white top. There are two white chairs, one on each side of the table.">
            <a:extLst>
              <a:ext uri="{FF2B5EF4-FFF2-40B4-BE49-F238E27FC236}">
                <a16:creationId xmlns:a16="http://schemas.microsoft.com/office/drawing/2014/main" id="{7E311CC8-6683-410A-B844-221F66DEE791}"/>
              </a:ext>
            </a:extLst>
          </p:cNvPr>
          <p:cNvGrpSpPr/>
          <p:nvPr/>
        </p:nvGrpSpPr>
        <p:grpSpPr>
          <a:xfrm>
            <a:off x="757634" y="2070039"/>
            <a:ext cx="5625851" cy="4102352"/>
            <a:chOff x="757634" y="2070039"/>
            <a:chExt cx="5625851" cy="4102352"/>
          </a:xfrm>
        </p:grpSpPr>
        <p:pic>
          <p:nvPicPr>
            <p:cNvPr id="1026" name="Picture 2" descr="Interior of the lounge of the Japanese Canadian Culture Centre">
              <a:extLst>
                <a:ext uri="{FF2B5EF4-FFF2-40B4-BE49-F238E27FC236}">
                  <a16:creationId xmlns:a16="http://schemas.microsoft.com/office/drawing/2014/main" id="{B5D5F78A-F29F-4BCF-A651-E5ABCB2192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5395" y="2070039"/>
              <a:ext cx="3178090" cy="3879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AAD4325-B3C1-4528-BC1C-5F738A03A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7634" y="3324109"/>
              <a:ext cx="1297049" cy="2848282"/>
            </a:xfrm>
            <a:prstGeom prst="rect">
              <a:avLst/>
            </a:prstGeom>
          </p:spPr>
        </p:pic>
      </p:grpSp>
      <p:sp>
        <p:nvSpPr>
          <p:cNvPr id="3" name="Content 2"/>
          <p:cNvSpPr>
            <a:spLocks noGrp="1"/>
          </p:cNvSpPr>
          <p:nvPr>
            <p:ph idx="1"/>
          </p:nvPr>
        </p:nvSpPr>
        <p:spPr>
          <a:xfrm>
            <a:off x="628650" y="1786598"/>
            <a:ext cx="7886700" cy="126481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400" dirty="0"/>
              <a:t>Learning statistics is like learning a language by immersion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264810"/>
          </a:xfrm>
        </p:spPr>
        <p:txBody>
          <a:bodyPr/>
          <a:lstStyle/>
          <a:p>
            <a:r>
              <a:rPr lang="en-US" dirty="0"/>
              <a:t>STATISTICS: THE BIG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7015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ip art of a book with a red cover">
            <a:extLst>
              <a:ext uri="{FF2B5EF4-FFF2-40B4-BE49-F238E27FC236}">
                <a16:creationId xmlns:a16="http://schemas.microsoft.com/office/drawing/2014/main" id="{6B0ACED9-473F-4BFB-ACFB-C974292CE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425" y="2570921"/>
            <a:ext cx="3613427" cy="2710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CF47AA-3DA0-4A96-901C-50CDCBA15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Red Book</a:t>
            </a:r>
          </a:p>
        </p:txBody>
      </p:sp>
    </p:spTree>
    <p:extLst>
      <p:ext uri="{BB962C8B-B14F-4D97-AF65-F5344CB8AC3E}">
        <p14:creationId xmlns:p14="http://schemas.microsoft.com/office/powerpoint/2010/main" val="3378676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93A418-C082-407E-B6FB-C71D7EB2E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Statistics Penguin</a:t>
            </a:r>
          </a:p>
        </p:txBody>
      </p:sp>
      <p:pic>
        <p:nvPicPr>
          <p:cNvPr id="3" name="Picture 2" descr="Photograph of the Statistics Penguin standing on a bookshelf">
            <a:extLst>
              <a:ext uri="{FF2B5EF4-FFF2-40B4-BE49-F238E27FC236}">
                <a16:creationId xmlns:a16="http://schemas.microsoft.com/office/drawing/2014/main" id="{FAECB269-BE7E-4F71-B651-EA29AB1F8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16" y="745587"/>
            <a:ext cx="7155767" cy="53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96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2"/>
          <p:cNvSpPr>
            <a:spLocks noGrp="1"/>
          </p:cNvSpPr>
          <p:nvPr>
            <p:ph idx="1"/>
          </p:nvPr>
        </p:nvSpPr>
        <p:spPr>
          <a:xfrm>
            <a:off x="628650" y="1898751"/>
            <a:ext cx="7886700" cy="126234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400" dirty="0"/>
              <a:t>Learning statistics is like learning a language by immersion.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STATISTICS: THE BIG PICTURE</a:t>
            </a:r>
          </a:p>
        </p:txBody>
      </p:sp>
      <p:grpSp>
        <p:nvGrpSpPr>
          <p:cNvPr id="7" name="Group 6" descr="Photo of Professor Rogers holding the Statistics Penguin">
            <a:extLst>
              <a:ext uri="{FF2B5EF4-FFF2-40B4-BE49-F238E27FC236}">
                <a16:creationId xmlns:a16="http://schemas.microsoft.com/office/drawing/2014/main" id="{76EAE624-6E79-4E3C-8091-AB8E2E091BC0}"/>
              </a:ext>
            </a:extLst>
          </p:cNvPr>
          <p:cNvGrpSpPr/>
          <p:nvPr/>
        </p:nvGrpSpPr>
        <p:grpSpPr>
          <a:xfrm>
            <a:off x="329424" y="3185867"/>
            <a:ext cx="8587731" cy="3786809"/>
            <a:chOff x="329424" y="3185867"/>
            <a:chExt cx="8587731" cy="37868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A3411B-F24D-4AF2-94D1-D51D92F1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4900" y="3185867"/>
              <a:ext cx="5049078" cy="3786809"/>
            </a:xfrm>
            <a:prstGeom prst="rect">
              <a:avLst/>
            </a:prstGeom>
          </p:spPr>
        </p:pic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72729F11-C2E1-497E-82C5-5CFDCEC67999}"/>
                </a:ext>
              </a:extLst>
            </p:cNvPr>
            <p:cNvSpPr/>
            <p:nvPr/>
          </p:nvSpPr>
          <p:spPr>
            <a:xfrm>
              <a:off x="838083" y="4191235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3113519-73A2-42C3-A12B-B22E36536D6A}"/>
                </a:ext>
              </a:extLst>
            </p:cNvPr>
            <p:cNvSpPr txBox="1"/>
            <p:nvPr/>
          </p:nvSpPr>
          <p:spPr>
            <a:xfrm>
              <a:off x="329424" y="4850238"/>
              <a:ext cx="16418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The real</a:t>
              </a:r>
            </a:p>
            <a:p>
              <a:pPr algn="ctr"/>
              <a:r>
                <a:rPr lang="en-US" sz="2400" dirty="0"/>
                <a:t>Professor</a:t>
              </a:r>
            </a:p>
            <a:p>
              <a:pPr algn="ctr"/>
              <a:r>
                <a:rPr lang="en-US" sz="2400" dirty="0"/>
                <a:t>Rogers</a:t>
              </a:r>
            </a:p>
          </p:txBody>
        </p:sp>
        <p:sp>
          <p:nvSpPr>
            <p:cNvPr id="8" name="Arrow: Left 7">
              <a:extLst>
                <a:ext uri="{FF2B5EF4-FFF2-40B4-BE49-F238E27FC236}">
                  <a16:creationId xmlns:a16="http://schemas.microsoft.com/office/drawing/2014/main" id="{7AF1050B-91CC-4670-8990-6152629A3BA7}"/>
                </a:ext>
              </a:extLst>
            </p:cNvPr>
            <p:cNvSpPr/>
            <p:nvPr/>
          </p:nvSpPr>
          <p:spPr>
            <a:xfrm>
              <a:off x="6591032" y="5895698"/>
              <a:ext cx="978408" cy="48463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4C124A9-F7FE-4F49-8E1B-8C1B74823057}"/>
                </a:ext>
              </a:extLst>
            </p:cNvPr>
            <p:cNvSpPr txBox="1"/>
            <p:nvPr/>
          </p:nvSpPr>
          <p:spPr>
            <a:xfrm>
              <a:off x="6548828" y="4854775"/>
              <a:ext cx="2368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Statistics Penguin</a:t>
              </a:r>
            </a:p>
            <a:p>
              <a:r>
                <a:rPr lang="en-US" sz="2400" dirty="0"/>
                <a:t>(class mascot)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49904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56529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2400" dirty="0"/>
              <a:t>Learning statistics is like learning a language by immersion.</a:t>
            </a:r>
          </a:p>
          <a:p>
            <a:endParaRPr lang="en-US" sz="2400" dirty="0"/>
          </a:p>
          <a:p>
            <a:r>
              <a:rPr lang="en-US" sz="2400" dirty="0"/>
              <a:t>Statistics are simply descriptions of relationships between numbers.</a:t>
            </a:r>
          </a:p>
          <a:p>
            <a:endParaRPr lang="en-US" sz="2400" dirty="0"/>
          </a:p>
          <a:p>
            <a:r>
              <a:rPr lang="en-US" sz="2400" dirty="0"/>
              <a:t>An analysis is only as good as the underlying data.</a:t>
            </a:r>
          </a:p>
          <a:p>
            <a:endParaRPr lang="en-US" sz="2400" dirty="0"/>
          </a:p>
          <a:p>
            <a:r>
              <a:rPr lang="en-US" sz="2400" dirty="0"/>
              <a:t>An element of statistics is art.</a:t>
            </a:r>
          </a:p>
          <a:p>
            <a:endParaRPr lang="en-US" sz="2400" dirty="0"/>
          </a:p>
          <a:p>
            <a:r>
              <a:rPr lang="en-US" sz="2400" dirty="0"/>
              <a:t>Once you can do three variables, you can do them all.</a:t>
            </a:r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STATISTICS: THE BIG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4615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2400" dirty="0"/>
              <a:t>Follow my directions.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SURVIVAL STRATEGIES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752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2400" dirty="0"/>
              <a:t>Follow my directions.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Be disciplined.</a:t>
            </a:r>
          </a:p>
          <a:p>
            <a:endParaRPr lang="en-US" sz="21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SURVIVAL STRATEGIES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85846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5|23.5|37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3.6|22.7|27|39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3.6|22.7|27|39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3.6|22.7|27|39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3.6|22.7|27|39.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513</TotalTime>
  <Words>212</Words>
  <Application>Microsoft Office PowerPoint</Application>
  <PresentationFormat>On-screen Show (4:3)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SURVIVING STATISTICS</vt:lpstr>
      <vt:lpstr>STATISTICS: THE BIG PICTURE</vt:lpstr>
      <vt:lpstr>STATISTICS: THE BIG PICTURE</vt:lpstr>
      <vt:lpstr>Red Book</vt:lpstr>
      <vt:lpstr>Statistics Penguin</vt:lpstr>
      <vt:lpstr>STATISTICS: THE BIG PICTURE</vt:lpstr>
      <vt:lpstr>STATISTICS: THE BIG PICTURE</vt:lpstr>
      <vt:lpstr>SURVIVAL STRATEGIES</vt:lpstr>
      <vt:lpstr>SURVIVAL STRATEGIES</vt:lpstr>
      <vt:lpstr>SURVIVAL STRATEGIES</vt:lpstr>
      <vt:lpstr>SURVIVAL STRATEGIES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SURVIVING STATISTICS</dc:title>
  <dc:creator>Richard Rogers</dc:creator>
  <cp:lastModifiedBy>Richard Rogers</cp:lastModifiedBy>
  <cp:revision>45</cp:revision>
  <dcterms:created xsi:type="dcterms:W3CDTF">2017-01-06T23:35:59Z</dcterms:created>
  <dcterms:modified xsi:type="dcterms:W3CDTF">2021-01-06T22:49:23Z</dcterms:modified>
</cp:coreProperties>
</file>