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75" r:id="rId3"/>
  </p:sldMasterIdLst>
  <p:sldIdLst>
    <p:sldId id="256" r:id="rId4"/>
    <p:sldId id="267" r:id="rId5"/>
    <p:sldId id="325" r:id="rId6"/>
    <p:sldId id="328" r:id="rId7"/>
    <p:sldId id="273" r:id="rId8"/>
    <p:sldId id="268" r:id="rId9"/>
    <p:sldId id="335" r:id="rId10"/>
    <p:sldId id="269" r:id="rId11"/>
    <p:sldId id="336" r:id="rId12"/>
    <p:sldId id="258" r:id="rId13"/>
    <p:sldId id="260" r:id="rId14"/>
    <p:sldId id="299" r:id="rId15"/>
    <p:sldId id="302" r:id="rId16"/>
    <p:sldId id="345" r:id="rId17"/>
    <p:sldId id="359" r:id="rId18"/>
    <p:sldId id="279" r:id="rId19"/>
    <p:sldId id="309" r:id="rId20"/>
    <p:sldId id="311" r:id="rId21"/>
    <p:sldId id="263" r:id="rId22"/>
    <p:sldId id="315" r:id="rId23"/>
    <p:sldId id="284" r:id="rId24"/>
    <p:sldId id="316" r:id="rId25"/>
    <p:sldId id="352" r:id="rId26"/>
    <p:sldId id="361" r:id="rId27"/>
    <p:sldId id="286" r:id="rId28"/>
    <p:sldId id="287" r:id="rId29"/>
    <p:sldId id="320" r:id="rId30"/>
    <p:sldId id="288" r:id="rId31"/>
    <p:sldId id="291" r:id="rId32"/>
    <p:sldId id="292" r:id="rId33"/>
    <p:sldId id="293" r:id="rId34"/>
    <p:sldId id="35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200">
                <a:solidFill>
                  <a:schemeClr val="accent2">
                    <a:lumMod val="75000"/>
                  </a:schemeClr>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1703711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200" cap="none" baseline="0">
                <a:solidFill>
                  <a:schemeClr val="accent2">
                    <a:lumMod val="75000"/>
                  </a:schemeClr>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8468930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2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BF344CC-11BD-4AF6-98D1-4D09BFA359D6}" type="datetimeFigureOut">
              <a:rPr lang="en-US"/>
              <a:pPr>
                <a:defRPr/>
              </a:pPr>
              <a:t>3/29/2020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CB51E21-8D87-4116-A88C-154298D66FC9}" type="slidenum">
              <a:rPr lang="en-US"/>
              <a:pPr>
                <a:defRPr/>
              </a:pPr>
              <a:t>‹#›</a:t>
            </a:fld>
            <a:endParaRPr lang="en-US"/>
          </a:p>
        </p:txBody>
      </p:sp>
    </p:spTree>
    <p:extLst>
      <p:ext uri="{BB962C8B-B14F-4D97-AF65-F5344CB8AC3E}">
        <p14:creationId xmlns:p14="http://schemas.microsoft.com/office/powerpoint/2010/main" val="1910744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6AFCA4F-1D8C-4D39-8AC0-C82F1700AC14}" type="datetimeFigureOut">
              <a:rPr lang="en-US"/>
              <a:pPr>
                <a:defRPr/>
              </a:pPr>
              <a:t>3/29/2020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4699A4C-9484-467E-8F97-04DB69488BAA}" type="slidenum">
              <a:rPr lang="en-US"/>
              <a:pPr>
                <a:defRPr/>
              </a:pPr>
              <a:t>‹#›</a:t>
            </a:fld>
            <a:endParaRPr lang="en-US"/>
          </a:p>
        </p:txBody>
      </p:sp>
    </p:spTree>
    <p:extLst>
      <p:ext uri="{BB962C8B-B14F-4D97-AF65-F5344CB8AC3E}">
        <p14:creationId xmlns:p14="http://schemas.microsoft.com/office/powerpoint/2010/main" val="407241973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4D656EF-7712-4124-B178-D14C26A57715}" type="datetimeFigureOut">
              <a:rPr lang="en-US"/>
              <a:pPr>
                <a:defRPr/>
              </a:pPr>
              <a:t>3/29/2020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0C3564-8E06-4A3A-8C11-655DC0EF9365}" type="slidenum">
              <a:rPr lang="en-US"/>
              <a:pPr>
                <a:defRPr/>
              </a:pPr>
              <a:t>‹#›</a:t>
            </a:fld>
            <a:endParaRPr lang="en-US"/>
          </a:p>
        </p:txBody>
      </p:sp>
    </p:spTree>
    <p:extLst>
      <p:ext uri="{BB962C8B-B14F-4D97-AF65-F5344CB8AC3E}">
        <p14:creationId xmlns:p14="http://schemas.microsoft.com/office/powerpoint/2010/main" val="192840358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200" cap="none" baseline="0">
                <a:solidFill>
                  <a:schemeClr val="accent2">
                    <a:lumMod val="75000"/>
                  </a:schemeClr>
                </a:solidFill>
                <a:latin typeface="Calibri" panose="020F0502020204030204" pitchFamily="34" charset="0"/>
                <a:cs typeface="Calibri" panose="020F0502020204030204" pitchFamily="34" charset="0"/>
              </a:defRPr>
            </a:lvl1pPr>
          </a:lstStyle>
          <a:p>
            <a:r>
              <a:rPr lang="en-US" dirty="0"/>
              <a:t>Click to Edit Master Title Style</a:t>
            </a:r>
          </a:p>
        </p:txBody>
      </p:sp>
    </p:spTree>
    <p:extLst>
      <p:ext uri="{BB962C8B-B14F-4D97-AF65-F5344CB8AC3E}">
        <p14:creationId xmlns:p14="http://schemas.microsoft.com/office/powerpoint/2010/main" val="22142038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9BE3A85-74AD-460B-8A43-CB23B7B93414}" type="datetimeFigureOut">
              <a:rPr lang="en-US"/>
              <a:pPr>
                <a:defRPr/>
              </a:pPr>
              <a:t>3/29/2020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3C1A01A-64D7-486B-8300-74881641170C}" type="slidenum">
              <a:rPr lang="en-US"/>
              <a:pPr>
                <a:defRPr/>
              </a:pPr>
              <a:t>‹#›</a:t>
            </a:fld>
            <a:endParaRPr lang="en-US"/>
          </a:p>
        </p:txBody>
      </p:sp>
    </p:spTree>
    <p:extLst>
      <p:ext uri="{BB962C8B-B14F-4D97-AF65-F5344CB8AC3E}">
        <p14:creationId xmlns:p14="http://schemas.microsoft.com/office/powerpoint/2010/main" val="6213568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4CE5AC4-DB8A-4529-B340-849962B411BB}" type="datetimeFigureOut">
              <a:rPr lang="en-US"/>
              <a:pPr>
                <a:defRPr/>
              </a:pPr>
              <a:t>3/29/2020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B2FA7AA-1B0D-4657-AA8A-4669F2DD265C}" type="slidenum">
              <a:rPr lang="en-US"/>
              <a:pPr>
                <a:defRPr/>
              </a:pPr>
              <a:t>‹#›</a:t>
            </a:fld>
            <a:endParaRPr lang="en-US"/>
          </a:p>
        </p:txBody>
      </p:sp>
    </p:spTree>
    <p:extLst>
      <p:ext uri="{BB962C8B-B14F-4D97-AF65-F5344CB8AC3E}">
        <p14:creationId xmlns:p14="http://schemas.microsoft.com/office/powerpoint/2010/main" val="19012276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482EFAB-2CE8-4CEB-B396-BD63291FD311}" type="datetimeFigureOut">
              <a:rPr lang="en-US"/>
              <a:pPr>
                <a:defRPr/>
              </a:pPr>
              <a:t>3/29/2020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A26C4BC-3687-469F-AD83-402F44D5B57D}" type="slidenum">
              <a:rPr lang="en-US"/>
              <a:pPr>
                <a:defRPr/>
              </a:pPr>
              <a:t>‹#›</a:t>
            </a:fld>
            <a:endParaRPr lang="en-US"/>
          </a:p>
        </p:txBody>
      </p:sp>
    </p:spTree>
    <p:extLst>
      <p:ext uri="{BB962C8B-B14F-4D97-AF65-F5344CB8AC3E}">
        <p14:creationId xmlns:p14="http://schemas.microsoft.com/office/powerpoint/2010/main" val="15143164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191A6C9-9FF5-42B1-8597-F9401CCB95DD}" type="datetimeFigureOut">
              <a:rPr lang="en-US"/>
              <a:pPr>
                <a:defRPr/>
              </a:pPr>
              <a:t>3/29/2020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59C7FD8-49E8-433F-AD4B-C9467B7E64CF}" type="slidenum">
              <a:rPr lang="en-US"/>
              <a:pPr>
                <a:defRPr/>
              </a:pPr>
              <a:t>‹#›</a:t>
            </a:fld>
            <a:endParaRPr lang="en-US"/>
          </a:p>
        </p:txBody>
      </p:sp>
    </p:spTree>
    <p:extLst>
      <p:ext uri="{BB962C8B-B14F-4D97-AF65-F5344CB8AC3E}">
        <p14:creationId xmlns:p14="http://schemas.microsoft.com/office/powerpoint/2010/main" val="1871861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05CAA7C-F205-4517-AA6D-1B642F1531BD}" type="datetimeFigureOut">
              <a:rPr lang="en-US"/>
              <a:pPr>
                <a:defRPr/>
              </a:pPr>
              <a:t>3/29/2020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99DCC13-0F3C-452E-86F1-064D8DA68DAF}" type="slidenum">
              <a:rPr lang="en-US"/>
              <a:pPr>
                <a:defRPr/>
              </a:pPr>
              <a:t>‹#›</a:t>
            </a:fld>
            <a:endParaRPr lang="en-US"/>
          </a:p>
        </p:txBody>
      </p:sp>
    </p:spTree>
    <p:extLst>
      <p:ext uri="{BB962C8B-B14F-4D97-AF65-F5344CB8AC3E}">
        <p14:creationId xmlns:p14="http://schemas.microsoft.com/office/powerpoint/2010/main" val="109676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824502"/>
            <a:ext cx="8382000" cy="470898"/>
          </a:xfrm>
        </p:spPr>
        <p:txBody>
          <a:bodyPr/>
          <a:lstStyle/>
          <a:p>
            <a:r>
              <a:rPr lang="en-US" dirty="0"/>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783003"/>
            <a:ext cx="8382000" cy="470898"/>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381000" y="1412875"/>
            <a:ext cx="8382000" cy="1957459"/>
          </a:xfrm>
          <a:prstGeom prst="rect">
            <a:avLst/>
          </a:prstGeom>
        </p:spPr>
        <p:txBody>
          <a:bodyPr vert="horz"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defTabSz="914363" rtl="0" eaLnBrk="1" latinLnBrk="0" hangingPunct="1">
        <a:lnSpc>
          <a:spcPct val="90000"/>
        </a:lnSpc>
        <a:spcBef>
          <a:spcPct val="0"/>
        </a:spcBef>
        <a:buNone/>
        <a:defRPr lang="en-US" sz="3400" b="0" kern="1200" cap="none" spc="-150" baseline="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7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fade/>
  </p:transition>
  <p:txStyles>
    <p:titleStyle>
      <a:lvl1pPr algn="ctr" rtl="0" eaLnBrk="1" fontAlgn="base" hangingPunct="1">
        <a:spcBef>
          <a:spcPct val="0"/>
        </a:spcBef>
        <a:spcAft>
          <a:spcPct val="0"/>
        </a:spcAft>
        <a:defRPr sz="2800" b="1" kern="1200" cap="all">
          <a:solidFill>
            <a:schemeClr val="tx1"/>
          </a:solidFill>
          <a:latin typeface="Berlin Sans FB Demi" panose="020E0802020502020306" pitchFamily="34" charset="0"/>
          <a:ea typeface="+mj-ea"/>
          <a:cs typeface="+mj-cs"/>
        </a:defRPr>
      </a:lvl1pPr>
      <a:lvl2pPr algn="ctr" rtl="0" eaLnBrk="1" fontAlgn="base" hangingPunct="1">
        <a:spcBef>
          <a:spcPct val="0"/>
        </a:spcBef>
        <a:spcAft>
          <a:spcPct val="0"/>
        </a:spcAft>
        <a:defRPr sz="2800" b="1">
          <a:solidFill>
            <a:schemeClr val="tx1"/>
          </a:solidFill>
          <a:latin typeface="Berlin Sans FB Demi" pitchFamily="34" charset="0"/>
        </a:defRPr>
      </a:lvl2pPr>
      <a:lvl3pPr algn="ctr" rtl="0" eaLnBrk="1" fontAlgn="base" hangingPunct="1">
        <a:spcBef>
          <a:spcPct val="0"/>
        </a:spcBef>
        <a:spcAft>
          <a:spcPct val="0"/>
        </a:spcAft>
        <a:defRPr sz="2800" b="1">
          <a:solidFill>
            <a:schemeClr val="tx1"/>
          </a:solidFill>
          <a:latin typeface="Berlin Sans FB Demi" pitchFamily="34" charset="0"/>
        </a:defRPr>
      </a:lvl3pPr>
      <a:lvl4pPr algn="ctr" rtl="0" eaLnBrk="1" fontAlgn="base" hangingPunct="1">
        <a:spcBef>
          <a:spcPct val="0"/>
        </a:spcBef>
        <a:spcAft>
          <a:spcPct val="0"/>
        </a:spcAft>
        <a:defRPr sz="2800" b="1">
          <a:solidFill>
            <a:schemeClr val="tx1"/>
          </a:solidFill>
          <a:latin typeface="Berlin Sans FB Demi" pitchFamily="34" charset="0"/>
        </a:defRPr>
      </a:lvl4pPr>
      <a:lvl5pPr algn="ctr" rtl="0" eaLnBrk="1" fontAlgn="base" hangingPunct="1">
        <a:spcBef>
          <a:spcPct val="0"/>
        </a:spcBef>
        <a:spcAft>
          <a:spcPct val="0"/>
        </a:spcAft>
        <a:defRPr sz="2800" b="1">
          <a:solidFill>
            <a:schemeClr val="tx1"/>
          </a:solidFill>
          <a:latin typeface="Berlin Sans FB Demi" pitchFamily="34" charset="0"/>
        </a:defRPr>
      </a:lvl5pPr>
      <a:lvl6pPr marL="457200" algn="ctr" rtl="0" eaLnBrk="1" fontAlgn="base" hangingPunct="1">
        <a:spcBef>
          <a:spcPct val="0"/>
        </a:spcBef>
        <a:spcAft>
          <a:spcPct val="0"/>
        </a:spcAft>
        <a:defRPr sz="2800" b="1">
          <a:solidFill>
            <a:schemeClr val="tx1"/>
          </a:solidFill>
          <a:latin typeface="Calibri" pitchFamily="34" charset="0"/>
        </a:defRPr>
      </a:lvl6pPr>
      <a:lvl7pPr marL="914400" algn="ctr" rtl="0" eaLnBrk="1" fontAlgn="base" hangingPunct="1">
        <a:spcBef>
          <a:spcPct val="0"/>
        </a:spcBef>
        <a:spcAft>
          <a:spcPct val="0"/>
        </a:spcAft>
        <a:defRPr sz="2800" b="1">
          <a:solidFill>
            <a:schemeClr val="tx1"/>
          </a:solidFill>
          <a:latin typeface="Calibri" pitchFamily="34" charset="0"/>
        </a:defRPr>
      </a:lvl7pPr>
      <a:lvl8pPr marL="1371600" algn="ctr" rtl="0" eaLnBrk="1" fontAlgn="base" hangingPunct="1">
        <a:spcBef>
          <a:spcPct val="0"/>
        </a:spcBef>
        <a:spcAft>
          <a:spcPct val="0"/>
        </a:spcAft>
        <a:defRPr sz="2800" b="1">
          <a:solidFill>
            <a:schemeClr val="tx1"/>
          </a:solidFill>
          <a:latin typeface="Calibri" pitchFamily="34" charset="0"/>
        </a:defRPr>
      </a:lvl8pPr>
      <a:lvl9pPr marL="1828800" algn="ctr" rtl="0" eaLnBrk="1" fontAlgn="base" hangingPunct="1">
        <a:spcBef>
          <a:spcPct val="0"/>
        </a:spcBef>
        <a:spcAft>
          <a:spcPct val="0"/>
        </a:spcAft>
        <a:defRPr sz="2800" b="1">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191000"/>
            <a:ext cx="6400800" cy="1752600"/>
          </a:xfrm>
        </p:spPr>
        <p:txBody>
          <a:bodyPr/>
          <a:lstStyle/>
          <a:p>
            <a:r>
              <a:rPr lang="en-US" dirty="0"/>
              <a:t>Richard Lee Rogers</a:t>
            </a:r>
          </a:p>
          <a:p>
            <a:r>
              <a:rPr lang="en-US" dirty="0"/>
              <a:t>Last Update: February 27, 2016</a:t>
            </a:r>
          </a:p>
        </p:txBody>
      </p:sp>
      <p:sp>
        <p:nvSpPr>
          <p:cNvPr id="2" name="Title 1"/>
          <p:cNvSpPr>
            <a:spLocks noGrp="1"/>
          </p:cNvSpPr>
          <p:nvPr>
            <p:ph type="ctrTitle"/>
          </p:nvPr>
        </p:nvSpPr>
        <p:spPr>
          <a:xfrm>
            <a:off x="730250" y="2286505"/>
            <a:ext cx="7681913" cy="1523495"/>
          </a:xfrm>
        </p:spPr>
        <p:txBody>
          <a:bodyPr/>
          <a:lstStyle/>
          <a:p>
            <a:r>
              <a:rPr lang="en-US" dirty="0"/>
              <a:t>Logistic Regression Models </a:t>
            </a:r>
            <a:br>
              <a:rPr lang="en-US" dirty="0"/>
            </a:br>
            <a:r>
              <a:rPr lang="en-US" dirty="0"/>
              <a:t>in SPSS AND PSPP</a:t>
            </a:r>
          </a:p>
        </p:txBody>
      </p:sp>
    </p:spTree>
    <p:extLst>
      <p:ext uri="{BB962C8B-B14F-4D97-AF65-F5344CB8AC3E}">
        <p14:creationId xmlns:p14="http://schemas.microsoft.com/office/powerpoint/2010/main" val="405635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SPSS output for binary logistic regression&#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838200"/>
            <a:ext cx="5049719"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a:xfrm>
            <a:off x="457200" y="0"/>
            <a:ext cx="8229600" cy="1143000"/>
          </a:xfrm>
        </p:spPr>
        <p:txBody>
          <a:bodyPr/>
          <a:lstStyle/>
          <a:p>
            <a:r>
              <a:rPr lang="en-US" dirty="0"/>
              <a:t>Output</a:t>
            </a:r>
          </a:p>
        </p:txBody>
      </p:sp>
    </p:spTree>
    <p:extLst>
      <p:ext uri="{BB962C8B-B14F-4D97-AF65-F5344CB8AC3E}">
        <p14:creationId xmlns:p14="http://schemas.microsoft.com/office/powerpoint/2010/main" val="183871516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Output that gives the equation for the curve in a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43" y="2362200"/>
            <a:ext cx="8957982"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Variables in the Equation</a:t>
            </a:r>
          </a:p>
        </p:txBody>
      </p:sp>
    </p:spTree>
    <p:extLst>
      <p:ext uri="{BB962C8B-B14F-4D97-AF65-F5344CB8AC3E}">
        <p14:creationId xmlns:p14="http://schemas.microsoft.com/office/powerpoint/2010/main" val="340033750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381000" y="1546225"/>
            <a:ext cx="8382000" cy="4930775"/>
          </a:xfrm>
        </p:spPr>
        <p:txBody>
          <a:bodyPr/>
          <a:lstStyle/>
          <a:p>
            <a:pPr marL="512763" indent="-439738">
              <a:buNone/>
            </a:pPr>
            <a:r>
              <a:rPr lang="en-US" sz="2800" dirty="0"/>
              <a:t>1.72—The event  is 1.72X more likely to occur relative to the reference category or 72% higher (1.72-1.00=.72)</a:t>
            </a:r>
          </a:p>
          <a:p>
            <a:pPr marL="512763" indent="-439738">
              <a:buNone/>
            </a:pPr>
            <a:endParaRPr lang="en-US" sz="2800" dirty="0"/>
          </a:p>
          <a:p>
            <a:pPr marL="512763" indent="-439738">
              <a:buNone/>
            </a:pPr>
            <a:r>
              <a:rPr lang="en-US" sz="2800" dirty="0"/>
              <a:t>1.00 – there is no relationship (null hypothesis)</a:t>
            </a:r>
          </a:p>
          <a:p>
            <a:pPr marL="512763" indent="-439738">
              <a:buNone/>
            </a:pPr>
            <a:endParaRPr lang="en-US" sz="2800" dirty="0"/>
          </a:p>
          <a:p>
            <a:pPr marL="512763" indent="-439738">
              <a:buNone/>
            </a:pPr>
            <a:r>
              <a:rPr lang="en-US" sz="2800" dirty="0"/>
              <a:t>0.99 – The event is 1% less likely to occur (1.00-.99=.01)</a:t>
            </a:r>
          </a:p>
        </p:txBody>
      </p:sp>
      <p:sp>
        <p:nvSpPr>
          <p:cNvPr id="2" name="Title 1"/>
          <p:cNvSpPr>
            <a:spLocks noGrp="1"/>
          </p:cNvSpPr>
          <p:nvPr>
            <p:ph type="title"/>
          </p:nvPr>
        </p:nvSpPr>
        <p:spPr>
          <a:xfrm>
            <a:off x="457200" y="76200"/>
            <a:ext cx="8229600" cy="1143000"/>
          </a:xfrm>
        </p:spPr>
        <p:txBody>
          <a:bodyPr/>
          <a:lstStyle/>
          <a:p>
            <a:r>
              <a:rPr lang="en-US" dirty="0"/>
              <a:t>Interpreting Odds Ratios</a:t>
            </a:r>
          </a:p>
        </p:txBody>
      </p:sp>
    </p:spTree>
    <p:extLst>
      <p:ext uri="{BB962C8B-B14F-4D97-AF65-F5344CB8AC3E}">
        <p14:creationId xmlns:p14="http://schemas.microsoft.com/office/powerpoint/2010/main" val="56453048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304800" y="1270000"/>
            <a:ext cx="8382000" cy="4826000"/>
          </a:xfrm>
        </p:spPr>
        <p:txBody>
          <a:bodyPr/>
          <a:lstStyle/>
          <a:p>
            <a:r>
              <a:rPr lang="en-US" sz="2800" dirty="0"/>
              <a:t>Odds ratios are relative, not absolute or standardized numbers.</a:t>
            </a:r>
          </a:p>
          <a:p>
            <a:endParaRPr lang="en-US" sz="2800" dirty="0"/>
          </a:p>
          <a:p>
            <a:r>
              <a:rPr lang="en-US" sz="2800" dirty="0"/>
              <a:t>Categories with three or more variables can be used as dummy variables.</a:t>
            </a:r>
          </a:p>
          <a:p>
            <a:endParaRPr lang="en-US" sz="2800" dirty="0"/>
          </a:p>
          <a:p>
            <a:r>
              <a:rPr lang="en-US" sz="2800" dirty="0"/>
              <a:t>Both categorical and numeric variables can be used as independent variables, but it is preferable to create categories out of numeric variables if the coefficients for numeric variables are too small.</a:t>
            </a:r>
          </a:p>
        </p:txBody>
      </p:sp>
      <p:sp>
        <p:nvSpPr>
          <p:cNvPr id="4" name="Title 3"/>
          <p:cNvSpPr>
            <a:spLocks noGrp="1"/>
          </p:cNvSpPr>
          <p:nvPr>
            <p:ph type="title"/>
          </p:nvPr>
        </p:nvSpPr>
        <p:spPr>
          <a:xfrm>
            <a:off x="457200" y="152400"/>
            <a:ext cx="8229600" cy="1143000"/>
          </a:xfrm>
        </p:spPr>
        <p:txBody>
          <a:bodyPr/>
          <a:lstStyle/>
          <a:p>
            <a:r>
              <a:rPr lang="en-US" dirty="0"/>
              <a:t>Additional Comments</a:t>
            </a:r>
          </a:p>
        </p:txBody>
      </p:sp>
    </p:spTree>
    <p:extLst>
      <p:ext uri="{BB962C8B-B14F-4D97-AF65-F5344CB8AC3E}">
        <p14:creationId xmlns:p14="http://schemas.microsoft.com/office/powerpoint/2010/main" val="260511439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ocation for the statistical significance of the parameters of a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37748"/>
            <a:ext cx="8749642" cy="3596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a:t>Statistical Significance</a:t>
            </a:r>
          </a:p>
        </p:txBody>
      </p:sp>
    </p:spTree>
    <p:extLst>
      <p:ext uri="{BB962C8B-B14F-4D97-AF65-F5344CB8AC3E}">
        <p14:creationId xmlns:p14="http://schemas.microsoft.com/office/powerpoint/2010/main" val="238920215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Model summary for a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3" y="1828800"/>
            <a:ext cx="7688631" cy="312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lstStyle/>
          <a:p>
            <a:r>
              <a:rPr lang="en-US" dirty="0"/>
              <a:t>Model Summary</a:t>
            </a:r>
          </a:p>
        </p:txBody>
      </p:sp>
    </p:spTree>
    <p:extLst>
      <p:ext uri="{BB962C8B-B14F-4D97-AF65-F5344CB8AC3E}">
        <p14:creationId xmlns:p14="http://schemas.microsoft.com/office/powerpoint/2010/main" val="81179678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descr="Equation for a log likelihood statistic"/>
          <p:cNvSpPr txBox="1"/>
          <p:nvPr/>
        </p:nvSpPr>
        <p:spPr>
          <a:xfrm>
            <a:off x="152400" y="5083314"/>
            <a:ext cx="9055877" cy="707886"/>
          </a:xfrm>
          <a:prstGeom prst="rect">
            <a:avLst/>
          </a:prstGeom>
          <a:noFill/>
        </p:spPr>
        <p:txBody>
          <a:bodyPr wrap="none" rtlCol="0">
            <a:spAutoFit/>
          </a:bodyPr>
          <a:lstStyle/>
          <a:p>
            <a:r>
              <a:rPr lang="en-US" sz="4000" dirty="0" err="1"/>
              <a:t>ln</a:t>
            </a:r>
            <a:r>
              <a:rPr lang="en-US" sz="4000" dirty="0"/>
              <a:t> </a:t>
            </a:r>
            <a:r>
              <a:rPr lang="en-US" sz="4000" i="1" dirty="0"/>
              <a:t>L</a:t>
            </a:r>
            <a:r>
              <a:rPr lang="en-US" sz="4000" dirty="0"/>
              <a:t> = </a:t>
            </a:r>
            <a:r>
              <a:rPr lang="el-GR" sz="4000" dirty="0"/>
              <a:t>Σ</a:t>
            </a:r>
            <a:r>
              <a:rPr lang="en-US" sz="4000" dirty="0"/>
              <a:t> (y</a:t>
            </a:r>
            <a:r>
              <a:rPr lang="en-US" sz="4000" baseline="-25000" dirty="0"/>
              <a:t>t</a:t>
            </a:r>
            <a:r>
              <a:rPr lang="en-US" sz="4000" dirty="0"/>
              <a:t>ln(1/(1+e</a:t>
            </a:r>
            <a:r>
              <a:rPr lang="en-US" sz="4000" baseline="30000" dirty="0"/>
              <a:t>-t</a:t>
            </a:r>
            <a:r>
              <a:rPr lang="en-US" sz="4000" dirty="0"/>
              <a:t>)))+(1-y</a:t>
            </a:r>
            <a:r>
              <a:rPr lang="en-US" sz="4000" baseline="-25000" dirty="0"/>
              <a:t>t</a:t>
            </a:r>
            <a:r>
              <a:rPr lang="en-US" sz="4000" dirty="0"/>
              <a:t>)</a:t>
            </a:r>
            <a:r>
              <a:rPr lang="en-US" sz="4000" dirty="0" err="1"/>
              <a:t>ln</a:t>
            </a:r>
            <a:r>
              <a:rPr lang="en-US" sz="4000" dirty="0"/>
              <a:t>(1-1/(1+e</a:t>
            </a:r>
            <a:r>
              <a:rPr lang="en-US" sz="4000" baseline="30000" dirty="0"/>
              <a:t>-t</a:t>
            </a:r>
            <a:r>
              <a:rPr lang="en-US" sz="4000" dirty="0"/>
              <a:t>))</a:t>
            </a:r>
            <a:endParaRPr lang="el-GR" sz="4000" dirty="0"/>
          </a:p>
        </p:txBody>
      </p:sp>
      <p:pic>
        <p:nvPicPr>
          <p:cNvPr id="5" name="Picture 2" descr="Model summary for a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1"/>
            <a:ext cx="7688631" cy="312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a:t>Log Likelihood Function</a:t>
            </a:r>
          </a:p>
        </p:txBody>
      </p:sp>
    </p:spTree>
    <p:extLst>
      <p:ext uri="{BB962C8B-B14F-4D97-AF65-F5344CB8AC3E}">
        <p14:creationId xmlns:p14="http://schemas.microsoft.com/office/powerpoint/2010/main" val="2490340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hi-square test for model performance in a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860" y="2057400"/>
            <a:ext cx="705028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p:txBody>
          <a:bodyPr/>
          <a:lstStyle/>
          <a:p>
            <a:r>
              <a:rPr lang="en-US" dirty="0"/>
              <a:t>Omnibus Tests of Model Coefficients</a:t>
            </a:r>
          </a:p>
        </p:txBody>
      </p:sp>
    </p:spTree>
    <p:extLst>
      <p:ext uri="{BB962C8B-B14F-4D97-AF65-F5344CB8AC3E}">
        <p14:creationId xmlns:p14="http://schemas.microsoft.com/office/powerpoint/2010/main" val="13665323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seudo R-square statistics in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373" y="1219200"/>
            <a:ext cx="8310627" cy="5527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a:t>Pseudo R</a:t>
            </a:r>
            <a:r>
              <a:rPr lang="en-US" baseline="30000" dirty="0"/>
              <a:t>2</a:t>
            </a:r>
            <a:endParaRPr lang="en-US" dirty="0"/>
          </a:p>
        </p:txBody>
      </p:sp>
    </p:spTree>
    <p:extLst>
      <p:ext uri="{BB962C8B-B14F-4D97-AF65-F5344CB8AC3E}">
        <p14:creationId xmlns:p14="http://schemas.microsoft.com/office/powerpoint/2010/main" val="222405973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lassification table for a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442" y="2473325"/>
            <a:ext cx="8155059" cy="286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Classification Table</a:t>
            </a:r>
          </a:p>
        </p:txBody>
      </p:sp>
    </p:spTree>
    <p:extLst>
      <p:ext uri="{BB962C8B-B14F-4D97-AF65-F5344CB8AC3E}">
        <p14:creationId xmlns:p14="http://schemas.microsoft.com/office/powerpoint/2010/main" val="426697466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quency distribution by metropolitan/non-metropolitan stat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669754"/>
            <a:ext cx="6033418" cy="180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Frequence distribution for living at or below poverty line&#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819400"/>
            <a:ext cx="6033418" cy="180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Frequency distribution of severe mental illne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9988" y="838200"/>
            <a:ext cx="6016030" cy="1802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457200" y="-76200"/>
            <a:ext cx="8229600" cy="1143000"/>
          </a:xfrm>
        </p:spPr>
        <p:txBody>
          <a:bodyPr/>
          <a:lstStyle/>
          <a:p>
            <a:r>
              <a:rPr lang="en-US" dirty="0"/>
              <a:t>Example</a:t>
            </a:r>
          </a:p>
        </p:txBody>
      </p:sp>
    </p:spTree>
    <p:extLst>
      <p:ext uri="{BB962C8B-B14F-4D97-AF65-F5344CB8AC3E}">
        <p14:creationId xmlns:p14="http://schemas.microsoft.com/office/powerpoint/2010/main" val="282715231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Options for changing the classification cutoff for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105" y="1219200"/>
            <a:ext cx="8151695" cy="5342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a:t>Options</a:t>
            </a:r>
          </a:p>
        </p:txBody>
      </p:sp>
    </p:spTree>
    <p:extLst>
      <p:ext uri="{BB962C8B-B14F-4D97-AF65-F5344CB8AC3E}">
        <p14:creationId xmlns:p14="http://schemas.microsoft.com/office/powerpoint/2010/main" val="417112499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lassification table with new cutoff va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391" y="2057400"/>
            <a:ext cx="7820165" cy="274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New Classification Table</a:t>
            </a:r>
          </a:p>
        </p:txBody>
      </p:sp>
    </p:spTree>
    <p:extLst>
      <p:ext uri="{BB962C8B-B14F-4D97-AF65-F5344CB8AC3E}">
        <p14:creationId xmlns:p14="http://schemas.microsoft.com/office/powerpoint/2010/main" val="57804520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381000" y="1663700"/>
            <a:ext cx="8382000" cy="4432300"/>
          </a:xfrm>
        </p:spPr>
        <p:txBody>
          <a:bodyPr/>
          <a:lstStyle/>
          <a:p>
            <a:r>
              <a:rPr lang="en-US" sz="2800" dirty="0"/>
              <a:t>Drug trials might prefer to keep the .5 cutoff point.</a:t>
            </a:r>
          </a:p>
          <a:p>
            <a:endParaRPr lang="en-US" sz="2800" dirty="0"/>
          </a:p>
          <a:p>
            <a:r>
              <a:rPr lang="en-US" sz="2800" dirty="0"/>
              <a:t>Social sciences might prefer to change the cutoff.</a:t>
            </a:r>
          </a:p>
          <a:p>
            <a:endParaRPr lang="en-US" sz="2800" dirty="0"/>
          </a:p>
          <a:p>
            <a:r>
              <a:rPr lang="en-US" sz="2800" dirty="0"/>
              <a:t>Statisticians may apply even other tests to maximize the sensitivity and specificity.</a:t>
            </a:r>
          </a:p>
        </p:txBody>
      </p:sp>
      <p:sp>
        <p:nvSpPr>
          <p:cNvPr id="4" name="Title 3"/>
          <p:cNvSpPr>
            <a:spLocks noGrp="1"/>
          </p:cNvSpPr>
          <p:nvPr>
            <p:ph type="title"/>
          </p:nvPr>
        </p:nvSpPr>
        <p:spPr/>
        <p:txBody>
          <a:bodyPr/>
          <a:lstStyle/>
          <a:p>
            <a:r>
              <a:rPr lang="en-US" dirty="0"/>
              <a:t>Debate Over Cut Points</a:t>
            </a:r>
          </a:p>
        </p:txBody>
      </p:sp>
    </p:spTree>
    <p:extLst>
      <p:ext uri="{BB962C8B-B14F-4D97-AF65-F5344CB8AC3E}">
        <p14:creationId xmlns:p14="http://schemas.microsoft.com/office/powerpoint/2010/main" val="380121864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800600"/>
          </a:xfrm>
        </p:spPr>
        <p:txBody>
          <a:bodyPr/>
          <a:lstStyle/>
          <a:p>
            <a:r>
              <a:rPr lang="en-US" dirty="0"/>
              <a:t>Direction: Sign of B</a:t>
            </a:r>
          </a:p>
          <a:p>
            <a:endParaRPr lang="en-US" dirty="0"/>
          </a:p>
          <a:p>
            <a:r>
              <a:rPr lang="en-US" dirty="0"/>
              <a:t>Magnitude</a:t>
            </a:r>
          </a:p>
          <a:p>
            <a:pPr lvl="1"/>
            <a:r>
              <a:rPr lang="en-US" dirty="0"/>
              <a:t>Beta (unstandardized)</a:t>
            </a:r>
          </a:p>
          <a:p>
            <a:pPr lvl="1"/>
            <a:r>
              <a:rPr lang="en-US" dirty="0"/>
              <a:t>Odds ratio (relative)</a:t>
            </a:r>
          </a:p>
          <a:p>
            <a:pPr lvl="1"/>
            <a:r>
              <a:rPr lang="en-US" dirty="0"/>
              <a:t>No standardized magnitude</a:t>
            </a:r>
          </a:p>
          <a:p>
            <a:pPr lvl="1"/>
            <a:endParaRPr lang="en-US" dirty="0"/>
          </a:p>
          <a:p>
            <a:r>
              <a:rPr lang="en-US" dirty="0"/>
              <a:t>Statistical significance</a:t>
            </a:r>
          </a:p>
          <a:p>
            <a:endParaRPr lang="en-US" dirty="0"/>
          </a:p>
          <a:p>
            <a:r>
              <a:rPr lang="en-US" dirty="0"/>
              <a:t>Model performance</a:t>
            </a:r>
          </a:p>
          <a:p>
            <a:pPr lvl="1"/>
            <a:r>
              <a:rPr lang="en-US" dirty="0"/>
              <a:t>Pseudo R</a:t>
            </a:r>
            <a:r>
              <a:rPr lang="en-US" baseline="30000" dirty="0"/>
              <a:t>2</a:t>
            </a:r>
            <a:r>
              <a:rPr lang="en-US" dirty="0"/>
              <a:t> (relative)</a:t>
            </a:r>
          </a:p>
          <a:p>
            <a:pPr lvl="1"/>
            <a:r>
              <a:rPr lang="en-US" dirty="0"/>
              <a:t>Classification table (unstandardized)</a:t>
            </a:r>
          </a:p>
        </p:txBody>
      </p:sp>
      <p:sp>
        <p:nvSpPr>
          <p:cNvPr id="2" name="Title 1"/>
          <p:cNvSpPr>
            <a:spLocks noGrp="1"/>
          </p:cNvSpPr>
          <p:nvPr>
            <p:ph type="title"/>
          </p:nvPr>
        </p:nvSpPr>
        <p:spPr>
          <a:xfrm>
            <a:off x="457200" y="0"/>
            <a:ext cx="8229600" cy="1143000"/>
          </a:xfrm>
        </p:spPr>
        <p:txBody>
          <a:bodyPr/>
          <a:lstStyle/>
          <a:p>
            <a:r>
              <a:rPr lang="en-US" dirty="0"/>
              <a:t>Summary</a:t>
            </a:r>
          </a:p>
        </p:txBody>
      </p:sp>
    </p:spTree>
    <p:extLst>
      <p:ext uri="{BB962C8B-B14F-4D97-AF65-F5344CB8AC3E}">
        <p14:creationId xmlns:p14="http://schemas.microsoft.com/office/powerpoint/2010/main" val="77003392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Frequency distribution of mental-health stat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850" y="1600200"/>
            <a:ext cx="8321037" cy="3733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Additional Models</a:t>
            </a:r>
          </a:p>
        </p:txBody>
      </p:sp>
    </p:spTree>
    <p:extLst>
      <p:ext uri="{BB962C8B-B14F-4D97-AF65-F5344CB8AC3E}">
        <p14:creationId xmlns:p14="http://schemas.microsoft.com/office/powerpoint/2010/main" val="4039710783"/>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Path to multinomial logistic regression in SP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629" y="991075"/>
            <a:ext cx="7297994" cy="56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0"/>
            <a:ext cx="8229600" cy="1143000"/>
          </a:xfrm>
        </p:spPr>
        <p:txBody>
          <a:bodyPr/>
          <a:lstStyle/>
          <a:p>
            <a:r>
              <a:rPr lang="en-US" dirty="0"/>
              <a:t>Analyze &gt; Regression &gt; Multinomial Logistic</a:t>
            </a:r>
          </a:p>
        </p:txBody>
      </p:sp>
    </p:spTree>
    <p:extLst>
      <p:ext uri="{BB962C8B-B14F-4D97-AF65-F5344CB8AC3E}">
        <p14:creationId xmlns:p14="http://schemas.microsoft.com/office/powerpoint/2010/main" val="272278302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Output for multinomial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2044700"/>
            <a:ext cx="862965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lstStyle/>
          <a:p>
            <a:r>
              <a:rPr lang="en-US" dirty="0"/>
              <a:t>Multinomial Parameter Estimates</a:t>
            </a:r>
          </a:p>
        </p:txBody>
      </p:sp>
    </p:spTree>
    <p:extLst>
      <p:ext uri="{BB962C8B-B14F-4D97-AF65-F5344CB8AC3E}">
        <p14:creationId xmlns:p14="http://schemas.microsoft.com/office/powerpoint/2010/main" val="3698803827"/>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971800"/>
            <a:ext cx="1458156" cy="369332"/>
          </a:xfrm>
          <a:prstGeom prst="rect">
            <a:avLst/>
          </a:prstGeom>
          <a:noFill/>
        </p:spPr>
        <p:txBody>
          <a:bodyPr wrap="none" rtlCol="0">
            <a:spAutoFit/>
          </a:bodyPr>
          <a:lstStyle/>
          <a:p>
            <a:r>
              <a:rPr lang="en-US" dirty="0"/>
              <a:t>Note: * p&lt;.05</a:t>
            </a:r>
          </a:p>
        </p:txBody>
      </p:sp>
      <p:graphicFrame>
        <p:nvGraphicFramePr>
          <p:cNvPr id="4" name="Content Placeholder 3" descr="Odds ratio for the example problem"/>
          <p:cNvGraphicFramePr>
            <a:graphicFrameLocks noGrp="1"/>
          </p:cNvGraphicFramePr>
          <p:nvPr>
            <p:ph idx="1"/>
            <p:extLst>
              <p:ext uri="{D42A27DB-BD31-4B8C-83A1-F6EECF244321}">
                <p14:modId xmlns:p14="http://schemas.microsoft.com/office/powerpoint/2010/main" val="1477830040"/>
              </p:ext>
            </p:extLst>
          </p:nvPr>
        </p:nvGraphicFramePr>
        <p:xfrm>
          <a:off x="457200" y="1600200"/>
          <a:ext cx="8229600" cy="13817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endParaRPr lang="en-US" dirty="0"/>
                    </a:p>
                  </a:txBody>
                  <a:tcPr marL="89777" marR="89777"/>
                </a:tc>
                <a:tc>
                  <a:txBody>
                    <a:bodyPr/>
                    <a:lstStyle/>
                    <a:p>
                      <a:endParaRPr lang="en-US" dirty="0"/>
                    </a:p>
                    <a:p>
                      <a:r>
                        <a:rPr lang="en-US" dirty="0"/>
                        <a:t>No Past vs. Serious</a:t>
                      </a:r>
                    </a:p>
                  </a:txBody>
                  <a:tcPr marL="89777" marR="89777"/>
                </a:tc>
                <a:tc>
                  <a:txBody>
                    <a:bodyPr/>
                    <a:lstStyle/>
                    <a:p>
                      <a:endParaRPr lang="en-US" dirty="0"/>
                    </a:p>
                    <a:p>
                      <a:r>
                        <a:rPr lang="en-US" dirty="0"/>
                        <a:t>Mild vs. Serious</a:t>
                      </a:r>
                    </a:p>
                  </a:txBody>
                  <a:tcPr marL="89777" marR="89777"/>
                </a:tc>
                <a:tc>
                  <a:txBody>
                    <a:bodyPr/>
                    <a:lstStyle/>
                    <a:p>
                      <a:r>
                        <a:rPr lang="en-US" dirty="0"/>
                        <a:t>Moderate vs. Serious</a:t>
                      </a:r>
                    </a:p>
                  </a:txBody>
                  <a:tcPr marL="89777" marR="89777"/>
                </a:tc>
                <a:extLst>
                  <a:ext uri="{0D108BD9-81ED-4DB2-BD59-A6C34878D82A}">
                    <a16:rowId xmlns:a16="http://schemas.microsoft.com/office/drawing/2014/main" val="10000"/>
                  </a:ext>
                </a:extLst>
              </a:tr>
              <a:tr h="370840">
                <a:tc>
                  <a:txBody>
                    <a:bodyPr/>
                    <a:lstStyle/>
                    <a:p>
                      <a:r>
                        <a:rPr lang="en-US" dirty="0"/>
                        <a:t>Poverty</a:t>
                      </a:r>
                    </a:p>
                  </a:txBody>
                  <a:tcPr marL="89777" marR="89777"/>
                </a:tc>
                <a:tc>
                  <a:txBody>
                    <a:bodyPr/>
                    <a:lstStyle/>
                    <a:p>
                      <a:r>
                        <a:rPr lang="en-US" dirty="0"/>
                        <a:t>            .539*  </a:t>
                      </a:r>
                    </a:p>
                  </a:txBody>
                  <a:tcPr marL="89777" marR="89777"/>
                </a:tc>
                <a:tc>
                  <a:txBody>
                    <a:bodyPr/>
                    <a:lstStyle/>
                    <a:p>
                      <a:r>
                        <a:rPr lang="en-US" dirty="0"/>
                        <a:t>            .755*</a:t>
                      </a:r>
                    </a:p>
                  </a:txBody>
                  <a:tcPr marL="89777" marR="89777"/>
                </a:tc>
                <a:tc>
                  <a:txBody>
                    <a:bodyPr/>
                    <a:lstStyle/>
                    <a:p>
                      <a:r>
                        <a:rPr lang="en-US" dirty="0"/>
                        <a:t>           .793*</a:t>
                      </a:r>
                    </a:p>
                  </a:txBody>
                  <a:tcPr marL="89777" marR="89777"/>
                </a:tc>
                <a:extLst>
                  <a:ext uri="{0D108BD9-81ED-4DB2-BD59-A6C34878D82A}">
                    <a16:rowId xmlns:a16="http://schemas.microsoft.com/office/drawing/2014/main" val="10001"/>
                  </a:ext>
                </a:extLst>
              </a:tr>
              <a:tr h="370840">
                <a:tc>
                  <a:txBody>
                    <a:bodyPr/>
                    <a:lstStyle/>
                    <a:p>
                      <a:r>
                        <a:rPr lang="en-US" dirty="0"/>
                        <a:t>Non-Metro</a:t>
                      </a:r>
                    </a:p>
                  </a:txBody>
                  <a:tcPr marL="89777" marR="89777"/>
                </a:tc>
                <a:tc>
                  <a:txBody>
                    <a:bodyPr/>
                    <a:lstStyle/>
                    <a:p>
                      <a:r>
                        <a:rPr lang="en-US" dirty="0"/>
                        <a:t>          1.011</a:t>
                      </a:r>
                    </a:p>
                  </a:txBody>
                  <a:tcPr marL="89777" marR="89777"/>
                </a:tc>
                <a:tc>
                  <a:txBody>
                    <a:bodyPr/>
                    <a:lstStyle/>
                    <a:p>
                      <a:r>
                        <a:rPr lang="en-US" dirty="0"/>
                        <a:t>          1.015</a:t>
                      </a:r>
                    </a:p>
                  </a:txBody>
                  <a:tcPr marL="89777" marR="89777"/>
                </a:tc>
                <a:tc>
                  <a:txBody>
                    <a:bodyPr/>
                    <a:lstStyle/>
                    <a:p>
                      <a:r>
                        <a:rPr lang="en-US" dirty="0"/>
                        <a:t>         1.064</a:t>
                      </a:r>
                    </a:p>
                  </a:txBody>
                  <a:tcPr marL="89777" marR="89777"/>
                </a:tc>
                <a:extLst>
                  <a:ext uri="{0D108BD9-81ED-4DB2-BD59-A6C34878D82A}">
                    <a16:rowId xmlns:a16="http://schemas.microsoft.com/office/drawing/2014/main" val="10002"/>
                  </a:ext>
                </a:extLst>
              </a:tr>
            </a:tbl>
          </a:graphicData>
        </a:graphic>
      </p:graphicFrame>
      <p:sp>
        <p:nvSpPr>
          <p:cNvPr id="2" name="Title 1"/>
          <p:cNvSpPr>
            <a:spLocks noGrp="1"/>
          </p:cNvSpPr>
          <p:nvPr>
            <p:ph type="title"/>
          </p:nvPr>
        </p:nvSpPr>
        <p:spPr/>
        <p:txBody>
          <a:bodyPr/>
          <a:lstStyle/>
          <a:p>
            <a:r>
              <a:rPr lang="en-US" dirty="0"/>
              <a:t>Multinomial Odds Ratios</a:t>
            </a:r>
          </a:p>
        </p:txBody>
      </p:sp>
    </p:spTree>
    <p:extLst>
      <p:ext uri="{BB962C8B-B14F-4D97-AF65-F5344CB8AC3E}">
        <p14:creationId xmlns:p14="http://schemas.microsoft.com/office/powerpoint/2010/main" val="2277255876"/>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descr="Model performance tests for multinomial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124200"/>
            <a:ext cx="4781550" cy="3216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0" name="Picture 2" descr="Pseudo R-square statistics for multinomial logistic regres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524000"/>
            <a:ext cx="233172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Multinomial Model Performance</a:t>
            </a:r>
          </a:p>
        </p:txBody>
      </p:sp>
    </p:spTree>
    <p:extLst>
      <p:ext uri="{BB962C8B-B14F-4D97-AF65-F5344CB8AC3E}">
        <p14:creationId xmlns:p14="http://schemas.microsoft.com/office/powerpoint/2010/main" val="54681848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SPSS path for ordinal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709057"/>
            <a:ext cx="5562600" cy="47679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Analyze &gt; Regression &gt; Ordinal</a:t>
            </a:r>
          </a:p>
        </p:txBody>
      </p:sp>
    </p:spTree>
    <p:extLst>
      <p:ext uri="{BB962C8B-B14F-4D97-AF65-F5344CB8AC3E}">
        <p14:creationId xmlns:p14="http://schemas.microsoft.com/office/powerpoint/2010/main" val="323703193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LS regression results from example prob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990600"/>
            <a:ext cx="7124700" cy="55572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a:xfrm>
            <a:off x="457200" y="0"/>
            <a:ext cx="8229600" cy="1143000"/>
          </a:xfrm>
        </p:spPr>
        <p:txBody>
          <a:bodyPr/>
          <a:lstStyle/>
          <a:p>
            <a:r>
              <a:rPr lang="en-US" dirty="0"/>
              <a:t>OLS Regression</a:t>
            </a:r>
          </a:p>
        </p:txBody>
      </p:sp>
    </p:spTree>
    <p:extLst>
      <p:ext uri="{BB962C8B-B14F-4D97-AF65-F5344CB8AC3E}">
        <p14:creationId xmlns:p14="http://schemas.microsoft.com/office/powerpoint/2010/main" val="3108694993"/>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Output for ordinal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90826"/>
            <a:ext cx="8388067" cy="2281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Ordinal Parameter Estimates</a:t>
            </a:r>
          </a:p>
        </p:txBody>
      </p:sp>
    </p:spTree>
    <p:extLst>
      <p:ext uri="{BB962C8B-B14F-4D97-AF65-F5344CB8AC3E}">
        <p14:creationId xmlns:p14="http://schemas.microsoft.com/office/powerpoint/2010/main" val="1027679020"/>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descr="Model performance statistics for ordinal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399" y="1295400"/>
            <a:ext cx="564745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a:t>Ordinal Output</a:t>
            </a:r>
          </a:p>
        </p:txBody>
      </p:sp>
    </p:spTree>
    <p:extLst>
      <p:ext uri="{BB962C8B-B14F-4D97-AF65-F5344CB8AC3E}">
        <p14:creationId xmlns:p14="http://schemas.microsoft.com/office/powerpoint/2010/main" val="4255726351"/>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r>
              <a:rPr lang="en-US" dirty="0"/>
              <a:t>Binary logistic regression</a:t>
            </a:r>
          </a:p>
          <a:p>
            <a:endParaRPr lang="en-US" dirty="0"/>
          </a:p>
          <a:p>
            <a:r>
              <a:rPr lang="en-US" dirty="0"/>
              <a:t>Multinomial logistic regression</a:t>
            </a:r>
          </a:p>
          <a:p>
            <a:endParaRPr lang="en-US" dirty="0"/>
          </a:p>
          <a:p>
            <a:r>
              <a:rPr lang="en-US" dirty="0"/>
              <a:t>Ordinal logistic regression</a:t>
            </a:r>
          </a:p>
        </p:txBody>
      </p:sp>
      <p:sp>
        <p:nvSpPr>
          <p:cNvPr id="2" name="Title 1"/>
          <p:cNvSpPr>
            <a:spLocks noGrp="1"/>
          </p:cNvSpPr>
          <p:nvPr>
            <p:ph type="title"/>
          </p:nvPr>
        </p:nvSpPr>
        <p:spPr/>
        <p:txBody>
          <a:bodyPr/>
          <a:lstStyle/>
          <a:p>
            <a:r>
              <a:rPr lang="en-US" dirty="0"/>
              <a:t>The End</a:t>
            </a:r>
          </a:p>
        </p:txBody>
      </p:sp>
    </p:spTree>
    <p:extLst>
      <p:ext uri="{BB962C8B-B14F-4D97-AF65-F5344CB8AC3E}">
        <p14:creationId xmlns:p14="http://schemas.microsoft.com/office/powerpoint/2010/main" val="313793871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n example of an S-shaped cur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98551"/>
            <a:ext cx="8503816" cy="5607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a:xfrm>
            <a:off x="457200" y="0"/>
            <a:ext cx="8229600" cy="1143000"/>
          </a:xfrm>
        </p:spPr>
        <p:txBody>
          <a:bodyPr/>
          <a:lstStyle/>
          <a:p>
            <a:r>
              <a:rPr lang="en-US" dirty="0"/>
              <a:t>S-Shaped Curve</a:t>
            </a:r>
          </a:p>
        </p:txBody>
      </p:sp>
    </p:spTree>
    <p:extLst>
      <p:ext uri="{BB962C8B-B14F-4D97-AF65-F5344CB8AC3E}">
        <p14:creationId xmlns:p14="http://schemas.microsoft.com/office/powerpoint/2010/main" val="220606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00600"/>
          </a:xfrm>
        </p:spPr>
        <p:txBody>
          <a:bodyPr>
            <a:normAutofit/>
          </a:bodyPr>
          <a:lstStyle/>
          <a:p>
            <a:pPr>
              <a:buNone/>
            </a:pPr>
            <a:endParaRPr lang="en-US" dirty="0"/>
          </a:p>
          <a:p>
            <a:pPr>
              <a:buNone/>
            </a:pPr>
            <a:endParaRPr lang="en-US" dirty="0"/>
          </a:p>
          <a:p>
            <a:pPr>
              <a:buNone/>
            </a:pPr>
            <a:r>
              <a:rPr lang="en-US" dirty="0"/>
              <a:t>		</a:t>
            </a:r>
            <a:r>
              <a:rPr lang="en-US" sz="6000" dirty="0"/>
              <a:t>   P(t) = </a:t>
            </a:r>
            <a:r>
              <a:rPr lang="en-US" sz="6000" dirty="0" err="1"/>
              <a:t>ln</a:t>
            </a:r>
            <a:r>
              <a:rPr lang="en-US" sz="6000" dirty="0"/>
              <a:t> (p / (1-p) )</a:t>
            </a:r>
          </a:p>
          <a:p>
            <a:pPr>
              <a:buNone/>
            </a:pPr>
            <a:r>
              <a:rPr lang="en-US" sz="4400" dirty="0"/>
              <a:t>			</a:t>
            </a:r>
          </a:p>
        </p:txBody>
      </p:sp>
      <p:sp>
        <p:nvSpPr>
          <p:cNvPr id="4" name="Title 3"/>
          <p:cNvSpPr>
            <a:spLocks noGrp="1"/>
          </p:cNvSpPr>
          <p:nvPr>
            <p:ph type="title"/>
          </p:nvPr>
        </p:nvSpPr>
        <p:spPr/>
        <p:txBody>
          <a:bodyPr/>
          <a:lstStyle/>
          <a:p>
            <a:r>
              <a:rPr lang="en-US" dirty="0"/>
              <a:t>The Log Odds Ratio</a:t>
            </a:r>
          </a:p>
        </p:txBody>
      </p:sp>
    </p:spTree>
    <p:extLst>
      <p:ext uri="{BB962C8B-B14F-4D97-AF65-F5344CB8AC3E}">
        <p14:creationId xmlns:p14="http://schemas.microsoft.com/office/powerpoint/2010/main" val="104244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ath for binary logistic regression in SP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123439"/>
            <a:ext cx="6629400" cy="5505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a:xfrm>
            <a:off x="457200" y="76200"/>
            <a:ext cx="8229600" cy="1143000"/>
          </a:xfrm>
        </p:spPr>
        <p:txBody>
          <a:bodyPr/>
          <a:lstStyle/>
          <a:p>
            <a:r>
              <a:rPr lang="en-US" dirty="0"/>
              <a:t>SPSS: Analyze &gt; Regression &gt; Binary Logistic</a:t>
            </a:r>
          </a:p>
        </p:txBody>
      </p:sp>
    </p:spTree>
    <p:extLst>
      <p:ext uri="{BB962C8B-B14F-4D97-AF65-F5344CB8AC3E}">
        <p14:creationId xmlns:p14="http://schemas.microsoft.com/office/powerpoint/2010/main" val="217941211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ath for binary logistic regression in PSP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74" y="1664970"/>
            <a:ext cx="7779326" cy="4278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PSPP: Analyze &gt; Regression &gt; Binary Logistic</a:t>
            </a:r>
          </a:p>
        </p:txBody>
      </p:sp>
    </p:spTree>
    <p:extLst>
      <p:ext uri="{BB962C8B-B14F-4D97-AF65-F5344CB8AC3E}">
        <p14:creationId xmlns:p14="http://schemas.microsoft.com/office/powerpoint/2010/main" val="66615620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PSS command dialog box for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52766"/>
            <a:ext cx="8534400" cy="3262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a:t>SPSS Command Dialog Box</a:t>
            </a:r>
          </a:p>
        </p:txBody>
      </p:sp>
    </p:spTree>
    <p:extLst>
      <p:ext uri="{BB962C8B-B14F-4D97-AF65-F5344CB8AC3E}">
        <p14:creationId xmlns:p14="http://schemas.microsoft.com/office/powerpoint/2010/main" val="182359085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SPP command dialog box for binary logistic regr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1443038"/>
            <a:ext cx="7496175" cy="3971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PSPP Command Dialog Box</a:t>
            </a:r>
          </a:p>
        </p:txBody>
      </p:sp>
    </p:spTree>
    <p:extLst>
      <p:ext uri="{BB962C8B-B14F-4D97-AF65-F5344CB8AC3E}">
        <p14:creationId xmlns:p14="http://schemas.microsoft.com/office/powerpoint/2010/main" val="3363812850"/>
      </p:ext>
    </p:extLst>
  </p:cSld>
  <p:clrMapOvr>
    <a:masterClrMapping/>
  </p:clrMapOvr>
  <p:transition>
    <p:fade/>
  </p:transition>
</p:sld>
</file>

<file path=ppt/theme/theme1.xml><?xml version="1.0" encoding="utf-8"?>
<a:theme xmlns:a="http://schemas.openxmlformats.org/drawingml/2006/main" name="colorful">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ada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colorful</Template>
  <TotalTime>905</TotalTime>
  <Words>380</Words>
  <Application>Microsoft Office PowerPoint</Application>
  <PresentationFormat>On-screen Show (4:3)</PresentationFormat>
  <Paragraphs>86</Paragraphs>
  <Slides>32</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32</vt:i4>
      </vt:variant>
    </vt:vector>
  </HeadingPairs>
  <TitlesOfParts>
    <vt:vector size="40" baseType="lpstr">
      <vt:lpstr>Arial</vt:lpstr>
      <vt:lpstr>Berlin Sans FB Demi</vt:lpstr>
      <vt:lpstr>Calibri</vt:lpstr>
      <vt:lpstr>Courier New</vt:lpstr>
      <vt:lpstr>Wingdings</vt:lpstr>
      <vt:lpstr>colorful</vt:lpstr>
      <vt:lpstr>White with Courier font for code slides</vt:lpstr>
      <vt:lpstr>adabackground</vt:lpstr>
      <vt:lpstr>Logistic Regression Models  in SPSS AND PSPP</vt:lpstr>
      <vt:lpstr>Example</vt:lpstr>
      <vt:lpstr>OLS Regression</vt:lpstr>
      <vt:lpstr>S-Shaped Curve</vt:lpstr>
      <vt:lpstr>The Log Odds Ratio</vt:lpstr>
      <vt:lpstr>SPSS: Analyze &gt; Regression &gt; Binary Logistic</vt:lpstr>
      <vt:lpstr>PSPP: Analyze &gt; Regression &gt; Binary Logistic</vt:lpstr>
      <vt:lpstr>SPSS Command Dialog Box</vt:lpstr>
      <vt:lpstr>PSPP Command Dialog Box</vt:lpstr>
      <vt:lpstr>Output</vt:lpstr>
      <vt:lpstr>Variables in the Equation</vt:lpstr>
      <vt:lpstr>Interpreting Odds Ratios</vt:lpstr>
      <vt:lpstr>Additional Comments</vt:lpstr>
      <vt:lpstr>Statistical Significance</vt:lpstr>
      <vt:lpstr>Model Summary</vt:lpstr>
      <vt:lpstr>Log Likelihood Function</vt:lpstr>
      <vt:lpstr>Omnibus Tests of Model Coefficients</vt:lpstr>
      <vt:lpstr>Pseudo R2</vt:lpstr>
      <vt:lpstr>Classification Table</vt:lpstr>
      <vt:lpstr>Options</vt:lpstr>
      <vt:lpstr>New Classification Table</vt:lpstr>
      <vt:lpstr>Debate Over Cut Points</vt:lpstr>
      <vt:lpstr>Summary</vt:lpstr>
      <vt:lpstr>Additional Models</vt:lpstr>
      <vt:lpstr>Analyze &gt; Regression &gt; Multinomial Logistic</vt:lpstr>
      <vt:lpstr>Multinomial Parameter Estimates</vt:lpstr>
      <vt:lpstr>Multinomial Odds Ratios</vt:lpstr>
      <vt:lpstr>Multinomial Model Performance</vt:lpstr>
      <vt:lpstr>Analyze &gt; Regression &gt; Ordinal</vt:lpstr>
      <vt:lpstr>Ordinal Parameter Estimates</vt:lpstr>
      <vt:lpstr>Ordinal Output</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 Regression Models</dc:title>
  <dc:creator>powuserimage</dc:creator>
  <cp:lastModifiedBy>Richard Lee Rogers</cp:lastModifiedBy>
  <cp:revision>97</cp:revision>
  <dcterms:created xsi:type="dcterms:W3CDTF">2014-02-14T14:43:37Z</dcterms:created>
  <dcterms:modified xsi:type="dcterms:W3CDTF">2020-03-30T03:29:34Z</dcterms:modified>
  <cp:contentStatus/>
</cp:coreProperties>
</file>