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42"/>
  </p:notesMasterIdLst>
  <p:sldIdLst>
    <p:sldId id="389" r:id="rId2"/>
    <p:sldId id="500" r:id="rId3"/>
    <p:sldId id="397" r:id="rId4"/>
    <p:sldId id="424" r:id="rId5"/>
    <p:sldId id="480" r:id="rId6"/>
    <p:sldId id="425" r:id="rId7"/>
    <p:sldId id="434" r:id="rId8"/>
    <p:sldId id="437" r:id="rId9"/>
    <p:sldId id="481" r:id="rId10"/>
    <p:sldId id="438" r:id="rId11"/>
    <p:sldId id="439" r:id="rId12"/>
    <p:sldId id="436" r:id="rId13"/>
    <p:sldId id="433" r:id="rId14"/>
    <p:sldId id="507" r:id="rId15"/>
    <p:sldId id="451" r:id="rId16"/>
    <p:sldId id="452" r:id="rId17"/>
    <p:sldId id="453" r:id="rId18"/>
    <p:sldId id="454" r:id="rId19"/>
    <p:sldId id="456" r:id="rId20"/>
    <p:sldId id="440" r:id="rId21"/>
    <p:sldId id="508" r:id="rId22"/>
    <p:sldId id="509" r:id="rId23"/>
    <p:sldId id="459" r:id="rId24"/>
    <p:sldId id="446" r:id="rId25"/>
    <p:sldId id="460" r:id="rId26"/>
    <p:sldId id="463" r:id="rId27"/>
    <p:sldId id="449" r:id="rId28"/>
    <p:sldId id="464" r:id="rId29"/>
    <p:sldId id="471" r:id="rId30"/>
    <p:sldId id="458" r:id="rId31"/>
    <p:sldId id="488" r:id="rId32"/>
    <p:sldId id="487" r:id="rId33"/>
    <p:sldId id="489" r:id="rId34"/>
    <p:sldId id="490" r:id="rId35"/>
    <p:sldId id="491" r:id="rId36"/>
    <p:sldId id="505" r:id="rId37"/>
    <p:sldId id="502" r:id="rId38"/>
    <p:sldId id="498" r:id="rId39"/>
    <p:sldId id="501" r:id="rId40"/>
    <p:sldId id="506" r:id="rId41"/>
  </p:sldIdLst>
  <p:sldSz cx="9144000" cy="6858000" type="screen4x3"/>
  <p:notesSz cx="7065963" cy="10198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  <a:srgbClr val="E9EDF4"/>
    <a:srgbClr val="D0D817"/>
    <a:srgbClr val="D0D8E8"/>
    <a:srgbClr val="FF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306" autoAdjust="0"/>
    <p:restoredTop sz="94660"/>
  </p:normalViewPr>
  <p:slideViewPr>
    <p:cSldViewPr>
      <p:cViewPr varScale="1">
        <p:scale>
          <a:sx n="68" d="100"/>
          <a:sy n="68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228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2088" y="0"/>
            <a:ext cx="3062287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995B72-BFDC-40D4-880C-2F9AC62ADA41}" type="datetimeFigureOut">
              <a:rPr lang="en-US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4250" y="765175"/>
            <a:ext cx="5097463" cy="382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6438" y="4843463"/>
            <a:ext cx="5653087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86925"/>
            <a:ext cx="3062288" cy="5095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2088" y="9686925"/>
            <a:ext cx="3062287" cy="5095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8CD570-4D5A-4C2B-9209-1B7F601BA7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03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5CA79FB-0D0D-4A5F-9853-4408573EEE31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36F17F3-4891-433B-A0D1-83E2B68288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6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534B149-81EF-4E4E-B3E9-4A66E17EAFB5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EC91A3C-0522-4497-B0AB-D001DB5C61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6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68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4593BBF-1B2C-434A-B87A-0563CE98388B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85D476A-0845-4CC4-B25F-D8E5D9237C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4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4F0C47B-EBA1-4581-8D53-A253A0B42927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53E277-B615-4B29-A202-7D70922E75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1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3F5B82-F0FD-4E7B-B561-DD71D2A5A8BF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3B5683-424D-453D-980F-B9A06027B1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0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882575-DFDB-4C65-B9BB-3EC5F5D88504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D198767-F2CB-4144-915D-E94F7B0767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0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43236C-CABD-45A3-AC5F-521DF0FD8A5B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B37157-5CD9-4145-9B85-DB524D7215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DE2FBA-727F-48AD-B83B-87810017457F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3313BC3-444B-4EB4-9668-225C52996F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22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CE2B89-5B2B-4C92-B7C6-E1109133AD01}" type="datetimeFigureOut">
              <a:rPr lang="en-US" smtClean="0"/>
              <a:pPr>
                <a:defRPr/>
              </a:pPr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CD2DC54-3306-4031-9EED-CD9C0A5020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1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 cap="none" baseline="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erlin Sans FB Dem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erlin Sans FB Dem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erlin Sans FB Dem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erlin Sans FB Dem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ANALYSIS OF CONTINGENCY TABLES </a:t>
            </a:r>
            <a:br>
              <a:rPr lang="en-US" dirty="0"/>
            </a:br>
            <a:r>
              <a:rPr lang="en-US" dirty="0"/>
              <a:t>IN SPSS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Richard Lee Rogers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8E3C84-940F-45BD-9CA8-B6F896D80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722E56-F17D-466E-924F-A5BC3F05F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02" y="2119312"/>
            <a:ext cx="8307152" cy="306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Crosstab: Column</a:t>
            </a:r>
          </a:p>
        </p:txBody>
      </p:sp>
      <p:sp>
        <p:nvSpPr>
          <p:cNvPr id="3" name="Rectangle 2"/>
          <p:cNvSpPr/>
          <p:nvPr/>
        </p:nvSpPr>
        <p:spPr>
          <a:xfrm>
            <a:off x="4800600" y="2819400"/>
            <a:ext cx="914400" cy="2209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7BF383-DD70-4936-90C0-896E9E2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9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87"/>
    </mc:Choice>
    <mc:Fallback>
      <p:transition spd="slow" advTm="3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Crosstabs without Column Percents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EF9184-0774-41E3-82D7-A481C9D28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03C19-FD26-4A2F-9FBD-3B23AE4A6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33" y="1905000"/>
            <a:ext cx="77184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9"/>
    </mc:Choice>
    <mc:Fallback>
      <p:transition spd="slow" advTm="3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C81A62-9EBB-48AB-B9C8-F4ED0FCF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02" y="2119312"/>
            <a:ext cx="8307152" cy="306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Crosstab: Eyeballing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724400" y="4419600"/>
            <a:ext cx="28194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AA4C66-071D-4CC2-ADA1-AFA41D910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7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94"/>
    </mc:Choice>
    <mc:Fallback>
      <p:transition spd="slow" advTm="52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Chi-Square Output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59234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93511" y="1295400"/>
            <a:ext cx="1981200" cy="3810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8778"/>
            <a:ext cx="5824345" cy="293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895600" y="4735806"/>
            <a:ext cx="582434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576E59-E5C5-4737-B35A-A3D6010BA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9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44"/>
    </mc:Choice>
    <mc:Fallback>
      <p:transition spd="slow" advTm="6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Chi-Square Output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59234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93511" y="1295400"/>
            <a:ext cx="1981200" cy="3810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8778"/>
            <a:ext cx="5824345" cy="293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895600" y="4735806"/>
            <a:ext cx="582434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BC42697-3295-46CE-B534-AC9BE151C20A}"/>
              </a:ext>
            </a:extLst>
          </p:cNvPr>
          <p:cNvSpPr/>
          <p:nvPr/>
        </p:nvSpPr>
        <p:spPr>
          <a:xfrm>
            <a:off x="3200400" y="5870978"/>
            <a:ext cx="4572000" cy="57186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095D271-DCFF-4770-908B-4A2E954A7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7"/>
    </mc:Choice>
    <mc:Fallback>
      <p:transition spd="slow" advTm="2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229600" cy="4724400"/>
              </a:xfrm>
            </p:spPr>
            <p:txBody>
              <a:bodyPr/>
              <a:lstStyle/>
              <a:p>
                <a:pPr lvl="2">
                  <a:buNone/>
                </a:pPr>
                <a:endParaRPr lang="en-US" altLang="en-US" dirty="0"/>
              </a:p>
              <a:p>
                <a:pPr marL="228600" lvl="2" indent="-3175">
                  <a:buNone/>
                </a:pPr>
                <a:r>
                  <a:rPr lang="el-GR" altLang="en-US" sz="3200" dirty="0"/>
                  <a:t>χ</a:t>
                </a:r>
                <a:r>
                  <a:rPr lang="en-US" altLang="en-US" sz="3200" baseline="30000" dirty="0"/>
                  <a:t>2</a:t>
                </a:r>
                <a:r>
                  <a:rPr lang="en-US" altLang="en-US" sz="32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en-US" sz="3200" dirty="0"/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Observed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Expected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sz="3200" baseline="30000" dirty="0"/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en-US" sz="3200" dirty="0"/>
                              <m:t>Expected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en-US" sz="3200" dirty="0"/>
                  <a:t> </a:t>
                </a:r>
              </a:p>
              <a:p>
                <a:pPr marL="228600" lvl="2" indent="-3175">
                  <a:buNone/>
                </a:pPr>
                <a:endParaRPr lang="en-US" altLang="en-US" sz="3200" dirty="0"/>
              </a:p>
              <a:p>
                <a:pPr marL="228600" lvl="2" indent="-3175">
                  <a:buNone/>
                </a:pPr>
                <a:r>
                  <a:rPr lang="en-US" altLang="en-US" sz="3200" dirty="0"/>
                  <a:t> </a:t>
                </a:r>
              </a:p>
              <a:p>
                <a:pPr marL="228600" lvl="2" indent="-3175">
                  <a:buNone/>
                </a:pPr>
                <a:endParaRPr lang="en-US" altLang="en-US" sz="3200" dirty="0"/>
              </a:p>
              <a:p>
                <a:pPr eaLnBrk="1" hangingPunct="1">
                  <a:buFont typeface="Wingdings 2" pitchFamily="18" charset="2"/>
                  <a:buNone/>
                </a:pPr>
                <a:r>
                  <a:rPr lang="en-US" altLang="en-US" dirty="0"/>
                  <a:t>		                    </a:t>
                </a:r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409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229600" cy="47244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533400" y="2667000"/>
            <a:ext cx="231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800" dirty="0"/>
              <a:t> </a:t>
            </a:r>
            <a:endParaRPr lang="en-US" altLang="en-US" sz="4400" baseline="30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349FAF-CD15-4601-8E29-B649871C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5427"/>
      </p:ext>
    </p:extLst>
  </p:cSld>
  <p:clrMapOvr>
    <a:masterClrMapping/>
  </p:clrMapOvr>
  <p:transition advTm="31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Calculating the Expected Value:</a:t>
            </a:r>
            <a:br>
              <a:rPr lang="en-US" dirty="0"/>
            </a:br>
            <a:r>
              <a:rPr lang="en-US" dirty="0"/>
              <a:t>1. Start with the Marginals of the Table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449020"/>
              </p:ext>
            </p:extLst>
          </p:nvPr>
        </p:nvGraphicFramePr>
        <p:xfrm>
          <a:off x="609602" y="1752600"/>
          <a:ext cx="777239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Education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Total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</a:t>
                      </a:r>
                      <a:r>
                        <a:rPr lang="en-US" b="1" baseline="0" dirty="0"/>
                        <a:t> 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18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32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9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27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50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449020"/>
              </p:ext>
            </p:extLst>
          </p:nvPr>
        </p:nvGraphicFramePr>
        <p:xfrm>
          <a:off x="609600" y="1752600"/>
          <a:ext cx="777239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Education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Total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</a:t>
                      </a:r>
                      <a:r>
                        <a:rPr lang="en-US" b="1" baseline="0" dirty="0"/>
                        <a:t> 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18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32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9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27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50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2BE843-DF4C-4E60-93E1-1FC77B3AD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23520"/>
      </p:ext>
    </p:extLst>
  </p:cSld>
  <p:clrMapOvr>
    <a:masterClrMapping/>
  </p:clrMapOvr>
  <p:transition advTm="50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Calculating the Expected Value:</a:t>
            </a:r>
            <a:br>
              <a:rPr lang="en-US" dirty="0"/>
            </a:br>
            <a:r>
              <a:rPr lang="en-US" dirty="0"/>
              <a:t>2. Calculate Random Distribution of Data Assuming Marginals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766151"/>
              </p:ext>
            </p:extLst>
          </p:nvPr>
        </p:nvGraphicFramePr>
        <p:xfrm>
          <a:off x="609602" y="1752600"/>
          <a:ext cx="777239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Education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Total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</a:t>
                      </a:r>
                      <a:r>
                        <a:rPr lang="en-US" b="1" baseline="0" dirty="0"/>
                        <a:t> 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18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32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9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27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50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5410200"/>
            <a:ext cx="3562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 </a:t>
            </a:r>
            <a:r>
              <a:rPr lang="en-US" i="1" dirty="0"/>
              <a:t>i </a:t>
            </a:r>
            <a:r>
              <a:rPr lang="en-US" dirty="0"/>
              <a:t>= row</a:t>
            </a:r>
          </a:p>
          <a:p>
            <a:r>
              <a:rPr lang="en-US" dirty="0"/>
              <a:t>Let </a:t>
            </a:r>
            <a:r>
              <a:rPr lang="en-US" i="1" dirty="0"/>
              <a:t>j </a:t>
            </a:r>
            <a:r>
              <a:rPr lang="en-US" dirty="0"/>
              <a:t>= columns</a:t>
            </a:r>
          </a:p>
          <a:p>
            <a:r>
              <a:rPr lang="en-US" dirty="0"/>
              <a:t>Cell</a:t>
            </a:r>
            <a:r>
              <a:rPr lang="en-US" baseline="-25000" dirty="0"/>
              <a:t>ij</a:t>
            </a:r>
            <a:r>
              <a:rPr lang="en-US" dirty="0"/>
              <a:t> = (marginal</a:t>
            </a:r>
            <a:r>
              <a:rPr lang="en-US" baseline="-25000" dirty="0"/>
              <a:t>i</a:t>
            </a:r>
            <a:r>
              <a:rPr lang="en-US" dirty="0"/>
              <a:t> X marginal</a:t>
            </a:r>
            <a:r>
              <a:rPr lang="en-US" baseline="-25000" dirty="0"/>
              <a:t>j</a:t>
            </a:r>
            <a:r>
              <a:rPr lang="en-US" dirty="0"/>
              <a:t>) / 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AF2C09-A80E-4803-AD5C-83975C930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5663"/>
      </p:ext>
    </p:extLst>
  </p:cSld>
  <p:clrMapOvr>
    <a:masterClrMapping/>
  </p:clrMapOvr>
  <p:transition advTm="17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Calculating the Expected Value:</a:t>
            </a:r>
            <a:br>
              <a:rPr lang="en-US" dirty="0"/>
            </a:br>
            <a:r>
              <a:rPr lang="en-US" dirty="0"/>
              <a:t>2. Calculate Random Distribution of Data Assuming Marginals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82370140"/>
                  </p:ext>
                </p:extLst>
              </p:nvPr>
            </p:nvGraphicFramePr>
            <p:xfrm>
              <a:off x="609602" y="1752600"/>
              <a:ext cx="7772398" cy="350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912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235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235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235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1047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bg1"/>
                              </a:solidFill>
                            </a:rPr>
                            <a:t>EXPECTED</a:t>
                          </a: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1"/>
                              </a:solidFill>
                            </a:rPr>
                            <a:t>Education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Death</a:t>
                          </a:r>
                          <a:r>
                            <a:rPr lang="en-US" b="1" baseline="0" dirty="0">
                              <a:solidFill>
                                <a:schemeClr val="bg1"/>
                              </a:solidFill>
                            </a:rPr>
                            <a:t> Penalty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High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Medium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Low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Total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No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i="0" dirty="0"/>
                            <a:t>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𝟏𝟖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𝐗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𝟗</m:t>
                                  </m:r>
                                </m:num>
                                <m:den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𝟓𝟎</m:t>
                                  </m:r>
                                </m:den>
                              </m:f>
                            </m:oMath>
                          </a14:m>
                          <a:endParaRPr lang="en-US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𝟏𝟖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𝐗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𝟐𝟕</m:t>
                                  </m:r>
                                </m:num>
                                <m:den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𝟓𝟎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b="1" i="0" dirty="0"/>
                            <a:t>         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i="0" dirty="0"/>
                            <a:t>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𝟏𝟖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𝐗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𝟏𝟒</m:t>
                                  </m:r>
                                </m:num>
                                <m:den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𝟓𝟎</m:t>
                                  </m:r>
                                </m:den>
                              </m:f>
                            </m:oMath>
                          </a14:m>
                          <a:endParaRPr lang="en-US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  18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i="0" dirty="0"/>
                            <a:t>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𝟑𝟐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𝐗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𝟗</m:t>
                                  </m:r>
                                </m:num>
                                <m:den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𝟓𝟎</m:t>
                                  </m:r>
                                </m:den>
                              </m:f>
                            </m:oMath>
                          </a14:m>
                          <a:endParaRPr lang="en-US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i="0" dirty="0"/>
                            <a:t>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𝟑𝟐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𝐗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𝟐𝟕</m:t>
                                  </m:r>
                                </m:num>
                                <m:den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𝟓𝟎</m:t>
                                  </m:r>
                                </m:den>
                              </m:f>
                            </m:oMath>
                          </a14:m>
                          <a:endParaRPr lang="en-US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i="0" dirty="0"/>
                            <a:t>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𝟑𝟐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𝐗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𝟏𝟒</m:t>
                                  </m:r>
                                </m:num>
                                <m:den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𝟓𝟎</m:t>
                                  </m:r>
                                </m:den>
                              </m:f>
                            </m:oMath>
                          </a14:m>
                          <a:endParaRPr lang="en-US" b="1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  32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Total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       9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       27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      </a:t>
                          </a:r>
                          <a:r>
                            <a:rPr lang="en-US" b="1" baseline="0" dirty="0">
                              <a:solidFill>
                                <a:schemeClr val="bg1"/>
                              </a:solidFill>
                            </a:rPr>
                            <a:t> 14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    50</a:t>
                          </a: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82370140"/>
                  </p:ext>
                </p:extLst>
              </p:nvPr>
            </p:nvGraphicFramePr>
            <p:xfrm>
              <a:off x="609602" y="1752600"/>
              <a:ext cx="7772398" cy="350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91233"/>
                    <a:gridCol w="1423563"/>
                    <a:gridCol w="1423563"/>
                    <a:gridCol w="1423563"/>
                    <a:gridCol w="1010476"/>
                  </a:tblGrid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EXPECTED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Education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Death</a:t>
                          </a:r>
                          <a:r>
                            <a:rPr lang="en-US" b="1" baseline="0" dirty="0" smtClean="0">
                              <a:solidFill>
                                <a:schemeClr val="bg1"/>
                              </a:solidFill>
                            </a:rPr>
                            <a:t> Penalty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High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Medium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Low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Total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 smtClean="0"/>
                            <a:t>No</a:t>
                          </a:r>
                          <a:endParaRPr 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75536" t="-200870" r="-2716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274359" t="-200870" r="-17051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375966" t="-200870" r="-712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 18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 smtClean="0"/>
                            <a:t>Yes</a:t>
                          </a:r>
                          <a:endParaRPr 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75536" t="-300870" r="-2716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274359" t="-300870" r="-17051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375966" t="-300870" r="-712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 32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Total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      9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      27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r>
                            <a:rPr lang="en-US" b="1" baseline="0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b="1" baseline="0" dirty="0" smtClean="0">
                              <a:solidFill>
                                <a:schemeClr val="bg1"/>
                              </a:solidFill>
                            </a:rPr>
                            <a:t>14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</a:rPr>
                            <a:t>    50</a:t>
                          </a:r>
                          <a:endParaRPr lang="en-US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000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1143000" y="5410200"/>
            <a:ext cx="3562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 </a:t>
            </a:r>
            <a:r>
              <a:rPr lang="en-US" i="1" dirty="0"/>
              <a:t>i </a:t>
            </a:r>
            <a:r>
              <a:rPr lang="en-US" dirty="0"/>
              <a:t>= row</a:t>
            </a:r>
          </a:p>
          <a:p>
            <a:r>
              <a:rPr lang="en-US" dirty="0"/>
              <a:t>Let </a:t>
            </a:r>
            <a:r>
              <a:rPr lang="en-US" i="1" dirty="0"/>
              <a:t>j </a:t>
            </a:r>
            <a:r>
              <a:rPr lang="en-US" dirty="0"/>
              <a:t>= columns</a:t>
            </a:r>
          </a:p>
          <a:p>
            <a:r>
              <a:rPr lang="en-US" dirty="0"/>
              <a:t>Cell</a:t>
            </a:r>
            <a:r>
              <a:rPr lang="en-US" baseline="-25000" dirty="0"/>
              <a:t>ij</a:t>
            </a:r>
            <a:r>
              <a:rPr lang="en-US" dirty="0"/>
              <a:t> = (marginal</a:t>
            </a:r>
            <a:r>
              <a:rPr lang="en-US" baseline="-25000" dirty="0"/>
              <a:t>i</a:t>
            </a:r>
            <a:r>
              <a:rPr lang="en-US" dirty="0"/>
              <a:t> X marginal</a:t>
            </a:r>
            <a:r>
              <a:rPr lang="en-US" baseline="-25000" dirty="0"/>
              <a:t>j</a:t>
            </a:r>
            <a:r>
              <a:rPr lang="en-US" dirty="0"/>
              <a:t>) / 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1524DA-4C84-4AD0-8100-9AAF8CD7D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87484"/>
      </p:ext>
    </p:extLst>
  </p:cSld>
  <p:clrMapOvr>
    <a:masterClrMapping/>
  </p:clrMapOvr>
  <p:transition advTm="14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Two Tables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602166"/>
              </p:ext>
            </p:extLst>
          </p:nvPr>
        </p:nvGraphicFramePr>
        <p:xfrm>
          <a:off x="685800" y="3772960"/>
          <a:ext cx="7772398" cy="194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Total</a:t>
                      </a: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9.7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18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5.8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17.3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32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14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  9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  27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   14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50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579527"/>
              </p:ext>
            </p:extLst>
          </p:nvPr>
        </p:nvGraphicFramePr>
        <p:xfrm>
          <a:off x="685800" y="1143000"/>
          <a:ext cx="777239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Total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18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32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30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  50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655358-F094-45DB-8B77-FEBA4F393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638"/>
      </p:ext>
    </p:extLst>
  </p:cSld>
  <p:clrMapOvr>
    <a:masterClrMapping/>
  </p:clrMapOvr>
  <p:transition advTm="30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In this Presentation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838200"/>
                <a:ext cx="8534400" cy="5486400"/>
              </a:xfrm>
            </p:spPr>
            <p:txBody>
              <a:bodyPr/>
              <a:lstStyle/>
              <a:p>
                <a:r>
                  <a:rPr lang="en-US" dirty="0"/>
                  <a:t>Contingency tables are used when both variables are categorical.</a:t>
                </a:r>
              </a:p>
              <a:p>
                <a:endParaRPr lang="en-US" sz="1200" dirty="0"/>
              </a:p>
              <a:p>
                <a:r>
                  <a:rPr lang="en-US" dirty="0"/>
                  <a:t>Direction (?): Table should be visually inspected to make sure we understand meaning of results.</a:t>
                </a:r>
              </a:p>
              <a:p>
                <a:endParaRPr lang="en-US" dirty="0"/>
              </a:p>
              <a:p>
                <a:r>
                  <a:rPr lang="en-US" dirty="0"/>
                  <a:t>Chi-square (</a:t>
                </a:r>
                <a:r>
                  <a:rPr lang="el-GR" altLang="en-US" dirty="0"/>
                  <a:t>χ</a:t>
                </a:r>
                <a:r>
                  <a:rPr lang="en-US" altLang="en-US" baseline="30000" dirty="0"/>
                  <a:t>2 </a:t>
                </a:r>
                <a:r>
                  <a:rPr lang="en-US" altLang="en-US" dirty="0"/>
                  <a:t>) is used to determine whether deviations from the random distribution of observations in cells of the table are statistically significant.</a:t>
                </a:r>
              </a:p>
              <a:p>
                <a:endParaRPr lang="en-US" sz="1200" dirty="0"/>
              </a:p>
              <a:p>
                <a:r>
                  <a:rPr lang="en-US" dirty="0"/>
                  <a:t>Gamma (</a:t>
                </a:r>
                <a:r>
                  <a:rPr lang="el-GR" dirty="0"/>
                  <a:t>γ</a:t>
                </a:r>
                <a:r>
                  <a:rPr lang="en-US" dirty="0"/>
                  <a:t>) and Kendall’s tau-b give direction and effect size when both variables are ordinal or binary.</a:t>
                </a:r>
              </a:p>
              <a:p>
                <a:endParaRPr lang="en-US" sz="1200" dirty="0"/>
              </a:p>
              <a:p>
                <a:r>
                  <a:rPr lang="en-US" dirty="0"/>
                  <a:t>Phi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Cramer’s V give effect size when at least one variable is nominal.</a:t>
                </a:r>
              </a:p>
              <a:p>
                <a:pPr marL="0" indent="0">
                  <a:buNone/>
                </a:pPr>
                <a:endParaRPr lang="en-US" sz="1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838200"/>
                <a:ext cx="8534400" cy="5486400"/>
              </a:xfrm>
              <a:blipFill>
                <a:blip r:embed="rId4"/>
                <a:stretch>
                  <a:fillRect l="-929" t="-889" r="-1714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8DF2BC5-7BC7-4735-8231-1F8F7866D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3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96"/>
    </mc:Choice>
    <mc:Fallback>
      <p:transition spd="slow" advTm="6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Calculating the Expected Value:</a:t>
            </a:r>
            <a:br>
              <a:rPr lang="en-US" dirty="0"/>
            </a:br>
            <a:r>
              <a:rPr lang="en-US" dirty="0"/>
              <a:t>3. Apply the Chi-Square Formula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229600" cy="4724400"/>
              </a:xfrm>
            </p:spPr>
            <p:txBody>
              <a:bodyPr/>
              <a:lstStyle/>
              <a:p>
                <a:pPr lvl="2">
                  <a:buNone/>
                </a:pPr>
                <a:endParaRPr lang="en-US" altLang="en-US" dirty="0"/>
              </a:p>
              <a:p>
                <a:pPr marL="228600" lvl="2" indent="-3175">
                  <a:buNone/>
                </a:pPr>
                <a:r>
                  <a:rPr lang="el-GR" altLang="en-US" sz="3200" dirty="0"/>
                  <a:t>χ</a:t>
                </a:r>
                <a:r>
                  <a:rPr lang="en-US" altLang="en-US" sz="3200" baseline="30000" dirty="0"/>
                  <a:t>2</a:t>
                </a:r>
                <a:r>
                  <a:rPr lang="en-US" altLang="en-US" sz="32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en-US" sz="3200" dirty="0"/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Observed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Expected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sz="3200" baseline="30000" dirty="0"/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en-US" sz="3200" dirty="0"/>
                              <m:t>Expected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en-US" sz="3200" dirty="0"/>
                  <a:t> =</a:t>
                </a:r>
              </a:p>
              <a:p>
                <a:pPr marL="228600" lvl="2" indent="-3175">
                  <a:buNone/>
                </a:pPr>
                <a:endParaRPr lang="en-US" altLang="en-US" sz="3200" dirty="0"/>
              </a:p>
              <a:p>
                <a:pPr marL="228600" lvl="2" indent="-3175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3200" b="0" i="1" smtClean="0">
                                <a:latin typeface="Cambria Math"/>
                              </a:rPr>
                              <m:t>7−3.2</m:t>
                            </m:r>
                          </m:e>
                        </m:d>
                        <m:r>
                          <a:rPr lang="en-US" altLang="en-US" sz="3200" b="0" i="1" baseline="3000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/>
                          </a:rPr>
                          <m:t>3.2</m:t>
                        </m:r>
                      </m:den>
                    </m:f>
                  </m:oMath>
                </a14:m>
                <a:r>
                  <a:rPr lang="en-US" altLang="en-US" sz="32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latin typeface="Cambria Math"/>
                          </a:rPr>
                          <m:t>(9−9.7)</m:t>
                        </m:r>
                        <m:r>
                          <a:rPr lang="en-US" altLang="en-US" sz="3200" i="1" baseline="3000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/>
                          </a:rPr>
                          <m:t>9.7</m:t>
                        </m:r>
                      </m:den>
                    </m:f>
                  </m:oMath>
                </a14:m>
                <a:r>
                  <a:rPr lang="en-US" altLang="en-US" sz="32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/>
                          </a:rPr>
                          <m:t>(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2</m:t>
                        </m:r>
                        <m:r>
                          <a:rPr lang="en-US" altLang="en-US" sz="3200" i="1">
                            <a:latin typeface="Cambria Math"/>
                          </a:rPr>
                          <m:t>−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5.0</m:t>
                        </m:r>
                        <m:r>
                          <a:rPr lang="en-US" altLang="en-US" sz="3200" i="1">
                            <a:latin typeface="Cambria Math"/>
                          </a:rPr>
                          <m:t>)</m:t>
                        </m:r>
                        <m:r>
                          <a:rPr lang="en-US" altLang="en-US" sz="3200" i="1" baseline="3000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/>
                          </a:rPr>
                          <m:t>5.0</m:t>
                        </m:r>
                      </m:den>
                    </m:f>
                  </m:oMath>
                </a14:m>
                <a:r>
                  <a:rPr lang="en-US" altLang="en-US" sz="3200" dirty="0"/>
                  <a:t> + </a:t>
                </a:r>
              </a:p>
              <a:p>
                <a:pPr marL="228600" lvl="2" indent="-3175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/>
                          </a:rPr>
                          <m:t>(2−5.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8</m:t>
                        </m:r>
                        <m:r>
                          <a:rPr lang="en-US" altLang="en-US" sz="3200" i="1">
                            <a:latin typeface="Cambria Math"/>
                          </a:rPr>
                          <m:t>)</m:t>
                        </m:r>
                        <m:r>
                          <a:rPr lang="en-US" altLang="en-US" sz="3200" i="1" baseline="3000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altLang="en-US" sz="3200" i="1">
                            <a:latin typeface="Cambria Math"/>
                          </a:rPr>
                          <m:t>5.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2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/>
                          </a:rPr>
                          <m:t>(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18</m:t>
                        </m:r>
                        <m:r>
                          <a:rPr lang="en-US" altLang="en-US" sz="3200" i="1">
                            <a:latin typeface="Cambria Math"/>
                          </a:rPr>
                          <m:t>−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17.3</m:t>
                        </m:r>
                        <m:r>
                          <a:rPr lang="en-US" altLang="en-US" sz="3200" i="1">
                            <a:latin typeface="Cambria Math"/>
                          </a:rPr>
                          <m:t>)</m:t>
                        </m:r>
                        <m:r>
                          <a:rPr lang="en-US" altLang="en-US" sz="3200" i="1" baseline="3000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/>
                          </a:rPr>
                          <m:t>17.3</m:t>
                        </m:r>
                      </m:den>
                    </m:f>
                  </m:oMath>
                </a14:m>
                <a:r>
                  <a:rPr lang="en-US" altLang="en-US" sz="32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/>
                          </a:rPr>
                          <m:t>(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12</m:t>
                        </m:r>
                        <m:r>
                          <a:rPr lang="en-US" altLang="en-US" sz="3200" i="1">
                            <a:latin typeface="Cambria Math"/>
                          </a:rPr>
                          <m:t>−</m:t>
                        </m:r>
                        <m:r>
                          <a:rPr lang="en-US" altLang="en-US" sz="3200" b="0" i="1" smtClean="0">
                            <a:latin typeface="Cambria Math"/>
                          </a:rPr>
                          <m:t>9</m:t>
                        </m:r>
                        <m:r>
                          <a:rPr lang="en-US" altLang="en-US" sz="3200" i="1">
                            <a:latin typeface="Cambria Math"/>
                          </a:rPr>
                          <m:t>.0)</m:t>
                        </m:r>
                        <m:r>
                          <a:rPr lang="en-US" altLang="en-US" sz="3200" i="1" baseline="3000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/>
                          </a:rPr>
                          <m:t>9</m:t>
                        </m:r>
                        <m:r>
                          <a:rPr lang="en-US" altLang="en-US" sz="3200" i="1">
                            <a:latin typeface="Cambria Math"/>
                          </a:rPr>
                          <m:t>.0</m:t>
                        </m:r>
                      </m:den>
                    </m:f>
                  </m:oMath>
                </a14:m>
                <a:r>
                  <a:rPr lang="en-US" altLang="en-US" sz="3200" dirty="0"/>
                  <a:t>  = 9.766 </a:t>
                </a:r>
              </a:p>
              <a:p>
                <a:pPr eaLnBrk="1" hangingPunct="1">
                  <a:buFont typeface="Wingdings 2" pitchFamily="18" charset="2"/>
                  <a:buNone/>
                </a:pPr>
                <a:r>
                  <a:rPr lang="en-US" altLang="en-US" dirty="0"/>
                  <a:t>		                    </a:t>
                </a:r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409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229600" cy="47244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533400" y="2667000"/>
            <a:ext cx="231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800" dirty="0"/>
              <a:t> </a:t>
            </a:r>
            <a:endParaRPr lang="en-US" altLang="en-US" sz="4400" baseline="30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F6D14-673A-474D-A770-7396BCF4C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60"/>
      </p:ext>
    </p:extLst>
  </p:cSld>
  <p:clrMapOvr>
    <a:masterClrMapping/>
  </p:clrMapOvr>
  <p:transition advTm="27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Warning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824345" cy="293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85800" y="3200400"/>
            <a:ext cx="4572000" cy="57186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F866A0-8E04-45A5-9332-763E2E583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05547"/>
            <a:ext cx="7126458" cy="281165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2971800" y="3772269"/>
            <a:ext cx="1371600" cy="16391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3C571D-4578-425E-9741-0B2BA11B4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9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0"/>
    </mc:Choice>
    <mc:Fallback>
      <p:transition spd="slow" advTm="2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229600" cy="4724400"/>
              </a:xfrm>
            </p:spPr>
            <p:txBody>
              <a:bodyPr/>
              <a:lstStyle/>
              <a:p>
                <a:pPr lvl="2">
                  <a:buNone/>
                </a:pPr>
                <a:endParaRPr lang="en-US" altLang="en-US" dirty="0"/>
              </a:p>
              <a:p>
                <a:pPr marL="228600" lvl="2" indent="-3175">
                  <a:buNone/>
                </a:pPr>
                <a:r>
                  <a:rPr lang="el-GR" altLang="en-US" sz="3200" dirty="0"/>
                  <a:t>χ</a:t>
                </a:r>
                <a:r>
                  <a:rPr lang="en-US" altLang="en-US" sz="3200" baseline="30000" dirty="0"/>
                  <a:t>2</a:t>
                </a:r>
                <a:r>
                  <a:rPr lang="en-US" altLang="en-US" sz="32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en-US" sz="3200" dirty="0"/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Observed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Expected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sz="3200" baseline="30000" dirty="0"/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altLang="en-US" sz="3200" dirty="0"/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en-US" sz="3200" dirty="0"/>
                              <m:t>Expected</m:t>
                            </m:r>
                            <m:r>
                              <m:rPr>
                                <m:sty m:val="p"/>
                              </m:rPr>
                              <a:rPr lang="en-US" altLang="en-US" sz="3200" baseline="-25000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en-US" sz="3200" dirty="0"/>
                  <a:t> </a:t>
                </a:r>
              </a:p>
              <a:p>
                <a:pPr marL="228600" lvl="2" indent="-3175">
                  <a:buNone/>
                </a:pPr>
                <a:endParaRPr lang="en-US" altLang="en-US" sz="3200" dirty="0"/>
              </a:p>
              <a:p>
                <a:pPr marL="228600" lvl="2" indent="-3175">
                  <a:buNone/>
                </a:pPr>
                <a:r>
                  <a:rPr lang="en-US" altLang="en-US" sz="3200" dirty="0"/>
                  <a:t> </a:t>
                </a:r>
              </a:p>
              <a:p>
                <a:pPr marL="228600" lvl="2" indent="-3175">
                  <a:buNone/>
                </a:pPr>
                <a:endParaRPr lang="en-US" altLang="en-US" sz="3200" dirty="0"/>
              </a:p>
              <a:p>
                <a:pPr eaLnBrk="1" hangingPunct="1">
                  <a:buFont typeface="Wingdings 2" pitchFamily="18" charset="2"/>
                  <a:buNone/>
                </a:pPr>
                <a:r>
                  <a:rPr lang="en-US" altLang="en-US" dirty="0"/>
                  <a:t>		                    </a:t>
                </a:r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eaLnBrk="1" hangingPunct="1">
                  <a:buFont typeface="Wingdings 2" pitchFamily="18" charset="2"/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409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229600" cy="47244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533400" y="2667000"/>
            <a:ext cx="231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800" dirty="0"/>
              <a:t> </a:t>
            </a:r>
            <a:endParaRPr lang="en-US" altLang="en-US" sz="4400" baseline="30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4C7189-CD0E-4B70-9E15-BE11B26C85DE}"/>
              </a:ext>
            </a:extLst>
          </p:cNvPr>
          <p:cNvSpPr/>
          <p:nvPr/>
        </p:nvSpPr>
        <p:spPr>
          <a:xfrm>
            <a:off x="2743200" y="1828800"/>
            <a:ext cx="21336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7A57FF-A5F0-4946-9198-7266B023E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11568"/>
      </p:ext>
    </p:extLst>
  </p:cSld>
  <p:clrMapOvr>
    <a:masterClrMapping/>
  </p:clrMapOvr>
  <p:transition advTm="87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Calculating the Expected Value:</a:t>
            </a:r>
            <a:br>
              <a:rPr lang="en-US" dirty="0"/>
            </a:br>
            <a:r>
              <a:rPr lang="en-US" dirty="0"/>
              <a:t>4. Determine the Degrees of Freedom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en-US" altLang="en-US" dirty="0"/>
              <a:t> d.f.=(rows-1)(columns-1)</a:t>
            </a:r>
            <a:endParaRPr lang="el-GR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19AD35-8E31-4B18-89C1-94E79AF99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34569"/>
      </p:ext>
    </p:extLst>
  </p:cSld>
  <p:clrMapOvr>
    <a:masterClrMapping/>
  </p:clrMapOvr>
  <p:transition advTm="64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Calculating the Expected Value</a:t>
            </a:r>
            <a:br>
              <a:rPr lang="en-US" dirty="0"/>
            </a:br>
            <a:r>
              <a:rPr lang="en-US" dirty="0"/>
              <a:t>4. Determine the Degrees of Freedom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en-US" altLang="en-US" dirty="0"/>
              <a:t> d.f.=(rows-1) X (columns-1) = (2-1) X (3-1) = 2</a:t>
            </a:r>
            <a:endParaRPr lang="el-GR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3082FE-87D4-4794-ABBC-647A4BF65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903"/>
      </p:ext>
    </p:extLst>
  </p:cSld>
  <p:clrMapOvr>
    <a:masterClrMapping/>
  </p:clrMapOvr>
  <p:transition advTm="6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Calculating the Expected Value</a:t>
            </a:r>
            <a:br>
              <a:rPr lang="en-US" dirty="0"/>
            </a:br>
            <a:r>
              <a:rPr lang="en-US" dirty="0"/>
              <a:t>4. Determine the Degrees of Freedom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en-US" altLang="en-US" dirty="0"/>
              <a:t> d.f.=(rows-1) X (columns-1) = (2-1) X (3-1) = 2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marL="0" indent="6350" eaLnBrk="1" hangingPunct="1">
              <a:buFont typeface="Wingdings 2" pitchFamily="18" charset="2"/>
              <a:buNone/>
            </a:pPr>
            <a:r>
              <a:rPr lang="en-US" altLang="en-US" dirty="0"/>
              <a:t>Conclusion: We have a chi-square statistic of 9.667 with 2 degrees of freedom.</a:t>
            </a:r>
            <a:endParaRPr lang="el-GR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8E260A-2637-4EB4-8890-F2CCDC11B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82896"/>
      </p:ext>
    </p:extLst>
  </p:cSld>
  <p:clrMapOvr>
    <a:masterClrMapping/>
  </p:clrMapOvr>
  <p:transition advTm="8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</a:t>
            </a:r>
            <a:r>
              <a:rPr lang="el-GR" altLang="en-US" dirty="0"/>
              <a:t>χ</a:t>
            </a:r>
            <a:r>
              <a:rPr lang="en-US" altLang="en-US" baseline="30000" dirty="0"/>
              <a:t>2 </a:t>
            </a:r>
            <a:r>
              <a:rPr lang="en-US" altLang="en-US" dirty="0"/>
              <a:t>Distribution</a:t>
            </a:r>
            <a:r>
              <a:rPr lang="en-US" dirty="0"/>
              <a:t> 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48133" name="TextBox 9"/>
          <p:cNvSpPr txBox="1">
            <a:spLocks noChangeArrowheads="1"/>
          </p:cNvSpPr>
          <p:nvPr/>
        </p:nvSpPr>
        <p:spPr bwMode="auto">
          <a:xfrm>
            <a:off x="457200" y="5867400"/>
            <a:ext cx="46073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000" dirty="0"/>
              <a:t>Source: Wikipedia. Used under </a:t>
            </a:r>
            <a:r>
              <a:rPr lang="en-US" sz="1000" dirty="0"/>
              <a:t>Creative Commons Attribution 3.0 Unported license.</a:t>
            </a:r>
            <a:endParaRPr lang="en-US" altLang="en-US" sz="1000" dirty="0"/>
          </a:p>
        </p:txBody>
      </p:sp>
      <p:pic>
        <p:nvPicPr>
          <p:cNvPr id="1026" name="Picture 2" descr="Chi-square pdf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2212"/>
            <a:ext cx="4309782" cy="2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62655B-0C96-4DE3-9373-B6EF18F96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43740"/>
      </p:ext>
    </p:extLst>
  </p:cSld>
  <p:clrMapOvr>
    <a:masterClrMapping/>
  </p:clrMapOvr>
  <p:transition advTm="38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</a:t>
            </a:r>
            <a:r>
              <a:rPr lang="el-GR" altLang="en-US" dirty="0"/>
              <a:t>χ</a:t>
            </a:r>
            <a:r>
              <a:rPr lang="en-US" altLang="en-US" baseline="30000" dirty="0"/>
              <a:t>2 </a:t>
            </a:r>
            <a:r>
              <a:rPr lang="en-US" altLang="en-US" dirty="0"/>
              <a:t>Distribution</a:t>
            </a:r>
            <a:r>
              <a:rPr lang="en-US" dirty="0"/>
              <a:t> 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4572000" y="2133600"/>
            <a:ext cx="43402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600" b="1" dirty="0"/>
              <a:t>     Probability of exceeding the critical value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b="1" dirty="0"/>
              <a:t>              0.10       0.05      0.025     0.01          0.001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1           2.706 	   3.841 	    5.024 	   6.635 	       10.828	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2          4.605 	    5.991     7.378     9.210        13.816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3           6.251     7.815     9.348   11.345        16.266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4            7.779    9.488   11.143   13.277        18.467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5        	   9.236   11.070   	12.833   	15.086       20.515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6     	10.645   	12.592  14.449  	 16.812   	    22.458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7     	12.017    	14.067   16.013   18.475       24.322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8     	13.362   	15.507    17.535   20.090      26.125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9     	14.684  	16.919   19.023   21.666   	   27.877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10   	15.987   	18.307   	20.483   	23.209     29.588</a:t>
            </a:r>
          </a:p>
        </p:txBody>
      </p:sp>
      <p:sp>
        <p:nvSpPr>
          <p:cNvPr id="48133" name="TextBox 9"/>
          <p:cNvSpPr txBox="1">
            <a:spLocks noChangeArrowheads="1"/>
          </p:cNvSpPr>
          <p:nvPr/>
        </p:nvSpPr>
        <p:spPr bwMode="auto">
          <a:xfrm>
            <a:off x="457200" y="5867400"/>
            <a:ext cx="46073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000" dirty="0"/>
              <a:t>Source: Wikipedia. Used under </a:t>
            </a:r>
            <a:r>
              <a:rPr lang="en-US" sz="1000" dirty="0"/>
              <a:t>Creative Commons Attribution 3.0 Unported license.</a:t>
            </a:r>
            <a:endParaRPr lang="en-US" altLang="en-US" sz="1000" dirty="0"/>
          </a:p>
        </p:txBody>
      </p:sp>
      <p:pic>
        <p:nvPicPr>
          <p:cNvPr id="1026" name="Picture 2" descr="Chi-square pdf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2212"/>
            <a:ext cx="4309782" cy="2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DBBBD3-7E9E-46CD-B766-583F52E23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8050"/>
      </p:ext>
    </p:extLst>
  </p:cSld>
  <p:clrMapOvr>
    <a:masterClrMapping/>
  </p:clrMapOvr>
  <p:transition advTm="38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</a:t>
            </a:r>
            <a:r>
              <a:rPr lang="el-GR" altLang="en-US" dirty="0"/>
              <a:t>χ</a:t>
            </a:r>
            <a:r>
              <a:rPr lang="en-US" altLang="en-US" baseline="30000" dirty="0"/>
              <a:t>2 </a:t>
            </a:r>
            <a:r>
              <a:rPr lang="en-US" altLang="en-US" dirty="0"/>
              <a:t>Distribution</a:t>
            </a:r>
            <a:r>
              <a:rPr lang="en-US" dirty="0"/>
              <a:t> 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en-US" altLang="en-US" sz="1800" dirty="0"/>
          </a:p>
        </p:txBody>
      </p:sp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4572000" y="2133600"/>
            <a:ext cx="43402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tabLst>
                <a:tab pos="1143000" algn="r"/>
                <a:tab pos="1828800" algn="r"/>
                <a:tab pos="2514600" algn="r"/>
                <a:tab pos="3200400" algn="r"/>
                <a:tab pos="4114800" algn="r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600" b="1" dirty="0"/>
              <a:t>     Probability of exceeding the critical value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b="1" dirty="0"/>
              <a:t>              0.10       0.05      0.025     0.01          0.001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1           2.706 	   3.841 	    5.024 	   6.635 	       10.828	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2          4.605 	    5.991     7.378     9.210        13.816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3           6.251     7.815     9.348   11.345        16.266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4            7.779    9.488   11.143   13.277        18.467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5        	   9.236   11.070   	12.833   	15.086       20.515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6     	10.645   	12.592  14.449  	 16.812   	    22.458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7     	12.017    	14.067   16.013   18.475       24.322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8     	13.362   	15.507    17.535   20.090      26.125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9     	14.684  	16.919   19.023   21.666   	   27.877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600" dirty="0"/>
              <a:t>10   	15.987   	18.307   	20.483   	23.209     29.588</a:t>
            </a:r>
          </a:p>
        </p:txBody>
      </p:sp>
      <p:sp>
        <p:nvSpPr>
          <p:cNvPr id="48133" name="TextBox 9"/>
          <p:cNvSpPr txBox="1">
            <a:spLocks noChangeArrowheads="1"/>
          </p:cNvSpPr>
          <p:nvPr/>
        </p:nvSpPr>
        <p:spPr bwMode="auto">
          <a:xfrm>
            <a:off x="457200" y="5867400"/>
            <a:ext cx="46073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000" dirty="0"/>
              <a:t>Source: Wikipedia. Used under </a:t>
            </a:r>
            <a:r>
              <a:rPr lang="en-US" sz="1000" dirty="0"/>
              <a:t>Creative Commons Attribution 3.0 Unported license.</a:t>
            </a:r>
            <a:endParaRPr lang="en-US" altLang="en-US" sz="1000" dirty="0"/>
          </a:p>
        </p:txBody>
      </p:sp>
      <p:pic>
        <p:nvPicPr>
          <p:cNvPr id="1026" name="Picture 2" descr="Chi-square pdf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2212"/>
            <a:ext cx="4309782" cy="2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715000" y="2895600"/>
            <a:ext cx="762000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63EE7F-A6D8-431A-B777-406664C21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1269"/>
      </p:ext>
    </p:extLst>
  </p:cSld>
  <p:clrMapOvr>
    <a:masterClrMapping/>
  </p:clrMapOvr>
  <p:transition advTm="31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Statistics Give Effect Size and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Both variables ordinal or binary: gamma (ɣ) or Kendall’s tau-b</a:t>
                </a:r>
              </a:p>
              <a:p>
                <a:r>
                  <a:rPr lang="en-US" dirty="0"/>
                  <a:t>At least one variable nominal: Phi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∅) </m:t>
                    </m:r>
                  </m:oMath>
                </a14:m>
                <a:r>
                  <a:rPr lang="en-US" dirty="0"/>
                  <a:t>or Cramer’s V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3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53" y="1981200"/>
            <a:ext cx="3810000" cy="428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124200" y="3581400"/>
            <a:ext cx="15867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05400" y="3276600"/>
            <a:ext cx="10668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562E39-1521-43B0-AABE-321D123E4AB3}"/>
              </a:ext>
            </a:extLst>
          </p:cNvPr>
          <p:cNvCxnSpPr/>
          <p:nvPr/>
        </p:nvCxnSpPr>
        <p:spPr>
          <a:xfrm>
            <a:off x="5105400" y="3810000"/>
            <a:ext cx="10668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A90B66-A04B-402A-B2DD-F2363B84F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1"/>
    </mc:Choice>
    <mc:Fallback>
      <p:transition spd="slow" advTm="2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14400"/>
            <a:ext cx="7848600" cy="4930775"/>
          </a:xfrm>
        </p:spPr>
        <p:txBody>
          <a:bodyPr/>
          <a:lstStyle/>
          <a:p>
            <a:pPr marL="119062" indent="0">
              <a:buNone/>
            </a:pPr>
            <a:endParaRPr lang="en-US" dirty="0"/>
          </a:p>
          <a:p>
            <a:pPr marL="119062" indent="0">
              <a:buNone/>
            </a:pPr>
            <a:r>
              <a:rPr lang="en-US" dirty="0"/>
              <a:t>Education                                 Policy on Death Penalty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71800" y="1600200"/>
            <a:ext cx="15240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A5CB7C-EDCD-43F5-8346-7642DC2EF811}"/>
              </a:ext>
            </a:extLst>
          </p:cNvPr>
          <p:cNvSpPr txBox="1"/>
          <p:nvPr/>
        </p:nvSpPr>
        <p:spPr>
          <a:xfrm>
            <a:off x="4114800" y="29682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02097-126D-45F4-A8D2-8A7FDC8B9FBC}"/>
              </a:ext>
            </a:extLst>
          </p:cNvPr>
          <p:cNvSpPr txBox="1"/>
          <p:nvPr/>
        </p:nvSpPr>
        <p:spPr>
          <a:xfrm>
            <a:off x="4114800" y="29682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A6EC2-0B16-4904-9DD4-9D0221DE78CD}"/>
              </a:ext>
            </a:extLst>
          </p:cNvPr>
          <p:cNvSpPr txBox="1"/>
          <p:nvPr/>
        </p:nvSpPr>
        <p:spPr>
          <a:xfrm>
            <a:off x="609893" y="2609671"/>
            <a:ext cx="1005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Death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Penalty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0=No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1=Yes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28867-5AC5-48B9-91DC-7B9214D63CF4}"/>
              </a:ext>
            </a:extLst>
          </p:cNvPr>
          <p:cNvSpPr txBox="1"/>
          <p:nvPr/>
        </p:nvSpPr>
        <p:spPr>
          <a:xfrm>
            <a:off x="382456" y="4847272"/>
            <a:ext cx="1319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Education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Level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1=High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2=Medium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3=Low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586C71E-2229-49A9-BD6E-7750E469F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845F87-A870-4F76-B07C-6F75F14CA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74" y="1960439"/>
            <a:ext cx="5904776" cy="42657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55DB74-574D-46EA-B93D-8B75396DA99D}"/>
              </a:ext>
            </a:extLst>
          </p:cNvPr>
          <p:cNvCxnSpPr>
            <a:cxnSpLocks/>
          </p:cNvCxnSpPr>
          <p:nvPr/>
        </p:nvCxnSpPr>
        <p:spPr>
          <a:xfrm>
            <a:off x="3581400" y="1477962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47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73"/>
    </mc:Choice>
    <mc:Fallback>
      <p:transition spd="slow" advTm="6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Gamma, Kendall’s tau-b, </a:t>
            </a:r>
            <a:br>
              <a:rPr lang="en-US" dirty="0"/>
            </a:br>
            <a:r>
              <a:rPr lang="en-US" dirty="0"/>
              <a:t>Phi, and Cramer’s V Effect Sizes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3657600" algn="l"/>
              </a:tabLst>
            </a:pPr>
            <a:endParaRPr lang="en-US" sz="3600" dirty="0"/>
          </a:p>
          <a:p>
            <a:pPr marL="0" indent="0">
              <a:buNone/>
              <a:tabLst>
                <a:tab pos="3657600" algn="l"/>
              </a:tabLst>
            </a:pPr>
            <a:r>
              <a:rPr lang="en-US" sz="3600" dirty="0"/>
              <a:t>&lt;.10	No relationship</a:t>
            </a:r>
          </a:p>
          <a:p>
            <a:pPr marL="0" indent="0">
              <a:buNone/>
              <a:tabLst>
                <a:tab pos="3657600" algn="l"/>
              </a:tabLst>
            </a:pPr>
            <a:endParaRPr lang="en-US" sz="3600" dirty="0"/>
          </a:p>
          <a:p>
            <a:pPr marL="0" indent="0">
              <a:buNone/>
              <a:tabLst>
                <a:tab pos="3657600" algn="l"/>
              </a:tabLst>
            </a:pPr>
            <a:r>
              <a:rPr lang="en-US" sz="3600" dirty="0"/>
              <a:t>.10 to .29	Weak</a:t>
            </a:r>
          </a:p>
          <a:p>
            <a:pPr marL="0" indent="0">
              <a:buNone/>
              <a:tabLst>
                <a:tab pos="3657600" algn="l"/>
              </a:tabLst>
            </a:pPr>
            <a:endParaRPr lang="en-US" sz="3600" dirty="0"/>
          </a:p>
          <a:p>
            <a:pPr marL="0" indent="0">
              <a:buNone/>
              <a:tabLst>
                <a:tab pos="3657600" algn="l"/>
              </a:tabLst>
            </a:pPr>
            <a:r>
              <a:rPr lang="en-US" sz="3600" dirty="0"/>
              <a:t>.30 to .49	Moderate</a:t>
            </a:r>
          </a:p>
          <a:p>
            <a:pPr marL="0" indent="0">
              <a:buNone/>
              <a:tabLst>
                <a:tab pos="3657600" algn="l"/>
              </a:tabLst>
            </a:pPr>
            <a:endParaRPr lang="en-US" sz="3600" dirty="0"/>
          </a:p>
          <a:p>
            <a:pPr marL="0" indent="0">
              <a:buNone/>
              <a:tabLst>
                <a:tab pos="3657600" algn="l"/>
              </a:tabLst>
            </a:pPr>
            <a:r>
              <a:rPr lang="en-US" sz="3600" dirty="0"/>
              <a:t>.50 to 1.00	Strong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04AD0D-D2FB-4302-991D-7409B69C9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6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0"/>
    </mc:Choice>
    <mc:Fallback>
      <p:transition spd="slow" advTm="3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Adds effect size and direction</a:t>
                </a:r>
              </a:p>
              <a:p>
                <a:r>
                  <a:rPr lang="en-US" dirty="0"/>
                  <a:t>Used when both variables are ordinal or binary</a:t>
                </a:r>
              </a:p>
              <a:p>
                <a:r>
                  <a:rPr lang="en-US" dirty="0"/>
                  <a:t>Let P=positive ties</a:t>
                </a:r>
              </a:p>
              <a:p>
                <a:r>
                  <a:rPr lang="en-US" dirty="0"/>
                  <a:t>Let N=negative ties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  <a:blipFill>
                <a:blip r:embed="rId4"/>
                <a:stretch>
                  <a:fillRect l="-728" t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P=(7 X 18) + (7 X 12) + (9 X 12) = 318</a:t>
                </a:r>
              </a:p>
              <a:p>
                <a:r>
                  <a:rPr lang="en-US" sz="2000" dirty="0">
                    <a:latin typeface="+mn-lt"/>
                  </a:rPr>
                  <a:t>N=(2 X 9) + (2 X 2) + (18 X 2) = 58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ɣ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+mn-lt"/>
                          </a:rPr>
                          <m:t>318 − 58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 + 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latin typeface="+mn-lt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≈ .69</a:t>
                </a:r>
              </a:p>
              <a:p>
                <a:r>
                  <a:rPr lang="en-US" sz="2000" dirty="0">
                    <a:latin typeface="+mn-lt"/>
                  </a:rPr>
                  <a:t>   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blipFill>
                <a:blip r:embed="rId5"/>
                <a:stretch>
                  <a:fillRect l="-1630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933721"/>
              </p:ext>
            </p:extLst>
          </p:nvPr>
        </p:nvGraphicFramePr>
        <p:xfrm>
          <a:off x="1010478" y="3276600"/>
          <a:ext cx="6761922" cy="149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F02738-63D5-4601-B75B-22ECFF247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51"/>
    </mc:Choice>
    <mc:Fallback>
      <p:transition spd="slow" advTm="3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Adds effect size and direction</a:t>
                </a:r>
              </a:p>
              <a:p>
                <a:r>
                  <a:rPr lang="en-US" dirty="0"/>
                  <a:t>Used when both variables are ordinal or binary</a:t>
                </a:r>
              </a:p>
              <a:p>
                <a:r>
                  <a:rPr lang="en-US" dirty="0"/>
                  <a:t>Let P=positive ties</a:t>
                </a:r>
              </a:p>
              <a:p>
                <a:r>
                  <a:rPr lang="en-US" dirty="0"/>
                  <a:t>Let N=negative ties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FF0000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FF0000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1" i="0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FF0000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FF0000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1" i="0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den>
                    </m:f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  <a:blipFill>
                <a:blip r:embed="rId4"/>
                <a:stretch>
                  <a:fillRect l="-728" t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P=(7 X 18) + (7 X 12) + (9 X 12) = 318</a:t>
                </a:r>
              </a:p>
              <a:p>
                <a:r>
                  <a:rPr lang="en-US" sz="2000" dirty="0">
                    <a:latin typeface="+mn-lt"/>
                  </a:rPr>
                  <a:t>N=(2 X 9) + (2 X 2) + (18 X 2) = 58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ɣ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+mn-lt"/>
                          </a:rPr>
                          <m:t>318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latin typeface="+mn-lt"/>
                          </a:rPr>
                          <m:t> − 58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 + 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latin typeface="+mn-lt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≈ .69</a:t>
                </a:r>
              </a:p>
              <a:p>
                <a:r>
                  <a:rPr lang="en-US" sz="2000" dirty="0">
                    <a:latin typeface="+mn-lt"/>
                  </a:rPr>
                  <a:t>   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blipFill>
                <a:blip r:embed="rId5"/>
                <a:stretch>
                  <a:fillRect l="-1630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158365"/>
              </p:ext>
            </p:extLst>
          </p:nvPr>
        </p:nvGraphicFramePr>
        <p:xfrm>
          <a:off x="1010478" y="3276600"/>
          <a:ext cx="6761922" cy="149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3C4162-9B53-4747-9D70-82921E8F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2"/>
    </mc:Choice>
    <mc:Fallback>
      <p:transition spd="slow" advTm="2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Adds effect size and direction</a:t>
                </a:r>
              </a:p>
              <a:p>
                <a:r>
                  <a:rPr lang="en-US" dirty="0"/>
                  <a:t>Used when both variables are ordinal or binary</a:t>
                </a:r>
              </a:p>
              <a:p>
                <a:r>
                  <a:rPr lang="en-US" dirty="0"/>
                  <a:t>Let P=positive ties</a:t>
                </a:r>
              </a:p>
              <a:p>
                <a:r>
                  <a:rPr lang="en-US" dirty="0"/>
                  <a:t>Let N=negative ties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  <a:blipFill>
                <a:blip r:embed="rId4"/>
                <a:stretch>
                  <a:fillRect l="-728" t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+mn-lt"/>
                  </a:rPr>
                  <a:t>P=(7 X 18) + (7 X 12) + (9 X 12) = 318</a:t>
                </a:r>
              </a:p>
              <a:p>
                <a:r>
                  <a:rPr lang="en-US" sz="2000" dirty="0">
                    <a:latin typeface="+mn-lt"/>
                  </a:rPr>
                  <a:t>N=(2 X 9) + (2 X 2) + (18 X 2) = 58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ɣ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+mn-lt"/>
                          </a:rPr>
                          <m:t>318 − 58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 + 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latin typeface="+mn-lt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≈ .69</a:t>
                </a:r>
              </a:p>
              <a:p>
                <a:r>
                  <a:rPr lang="en-US" sz="2000" dirty="0">
                    <a:latin typeface="+mn-lt"/>
                  </a:rPr>
                  <a:t>   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blipFill>
                <a:blip r:embed="rId5"/>
                <a:stretch>
                  <a:fillRect l="-1630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515798"/>
              </p:ext>
            </p:extLst>
          </p:nvPr>
        </p:nvGraphicFramePr>
        <p:xfrm>
          <a:off x="1010478" y="3276600"/>
          <a:ext cx="6761922" cy="149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3429000" y="3962400"/>
            <a:ext cx="1524000" cy="4572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722653-2A00-4788-B32A-38189B516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6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33"/>
    </mc:Choice>
    <mc:Fallback>
      <p:transition spd="slow" advTm="5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Adds effect size and direction</a:t>
                </a:r>
              </a:p>
              <a:p>
                <a:r>
                  <a:rPr lang="en-US" dirty="0"/>
                  <a:t>Used when both variables are ordinal or binary</a:t>
                </a:r>
              </a:p>
              <a:p>
                <a:r>
                  <a:rPr lang="en-US" dirty="0"/>
                  <a:t>Let P=positive ties</a:t>
                </a:r>
              </a:p>
              <a:p>
                <a:r>
                  <a:rPr lang="en-US" dirty="0"/>
                  <a:t>Let N=negative ties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  <a:blipFill>
                <a:blip r:embed="rId4"/>
                <a:stretch>
                  <a:fillRect l="-728" t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P=(7 X 18) + (7 X 12) + (9 X 12) = 318</a:t>
                </a:r>
              </a:p>
              <a:p>
                <a:r>
                  <a:rPr lang="en-US" sz="2000" b="1" dirty="0">
                    <a:solidFill>
                      <a:srgbClr val="FF0000"/>
                    </a:solidFill>
                    <a:latin typeface="+mn-lt"/>
                  </a:rPr>
                  <a:t>N=(2 X 9) + (2 X 2) + (18 X 2) = 58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ɣ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+mn-lt"/>
                          </a:rPr>
                          <m:t>318 − 58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 + 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latin typeface="+mn-lt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≈ .69</a:t>
                </a:r>
              </a:p>
              <a:p>
                <a:r>
                  <a:rPr lang="en-US" sz="2000" dirty="0">
                    <a:latin typeface="+mn-lt"/>
                  </a:rPr>
                  <a:t>   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143000"/>
                <a:ext cx="4114800" cy="1807161"/>
              </a:xfrm>
              <a:prstGeom prst="rect">
                <a:avLst/>
              </a:prstGeom>
              <a:blipFill>
                <a:blip r:embed="rId5"/>
                <a:stretch>
                  <a:fillRect l="-1630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515798"/>
              </p:ext>
            </p:extLst>
          </p:nvPr>
        </p:nvGraphicFramePr>
        <p:xfrm>
          <a:off x="1010478" y="3276600"/>
          <a:ext cx="6761922" cy="149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429000" y="4343400"/>
            <a:ext cx="1524000" cy="4572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C44BC4-CBEC-4872-9B5E-25AF49EED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6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3"/>
    </mc:Choice>
    <mc:Fallback>
      <p:transition spd="slow" advTm="1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Adds effect size and direction</a:t>
                </a:r>
              </a:p>
              <a:p>
                <a:r>
                  <a:rPr lang="en-US" dirty="0"/>
                  <a:t>Used when both variables are ordinal or binary</a:t>
                </a:r>
              </a:p>
              <a:p>
                <a:r>
                  <a:rPr lang="en-US" dirty="0"/>
                  <a:t>Let P=positive ties</a:t>
                </a:r>
              </a:p>
              <a:p>
                <a:r>
                  <a:rPr lang="en-US" dirty="0"/>
                  <a:t>Let N=negative ties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</a:rPr>
                          <m:t>N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90600"/>
                <a:ext cx="4191000" cy="1806209"/>
              </a:xfrm>
              <a:blipFill>
                <a:blip r:embed="rId4"/>
                <a:stretch>
                  <a:fillRect l="-728" t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1143000"/>
                <a:ext cx="4114800" cy="1808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P=(7 X 18) + (7 X 12) + (9 X 12) = 318</a:t>
                </a:r>
              </a:p>
              <a:p>
                <a:r>
                  <a:rPr lang="en-US" sz="2000" dirty="0">
                    <a:latin typeface="+mn-lt"/>
                  </a:rPr>
                  <a:t>N=(2 X 9) + (2 X 2) + (18 X 2) = 58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b="1" dirty="0">
                    <a:solidFill>
                      <a:srgbClr val="FF0000"/>
                    </a:solidFill>
                    <a:latin typeface="+mn-lt"/>
                  </a:rPr>
                  <a:t>ɣ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+mn-lt"/>
                          </a:rPr>
                          <m:t>318 − 58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rgbClr val="FF0000"/>
                            </a:solidFill>
                            <a:latin typeface="+mn-lt"/>
                          </a:rPr>
                          <m:t>8 + </m:t>
                        </m:r>
                        <m:r>
                          <m:rPr>
                            <m:nor/>
                          </m:rPr>
                          <a:rPr lang="en-US" sz="2000" b="1" i="0" dirty="0" smtClean="0">
                            <a:solidFill>
                              <a:srgbClr val="FF0000"/>
                            </a:solidFill>
                            <a:latin typeface="+mn-lt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rgbClr val="FF0000"/>
                            </a:solidFill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+mn-lt"/>
                  </a:rPr>
                  <a:t> ≈ .69</a:t>
                </a:r>
              </a:p>
              <a:p>
                <a:r>
                  <a:rPr lang="en-US" sz="2000" dirty="0">
                    <a:latin typeface="+mn-lt"/>
                  </a:rPr>
                  <a:t>   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143000"/>
                <a:ext cx="4114800" cy="1808124"/>
              </a:xfrm>
              <a:prstGeom prst="rect">
                <a:avLst/>
              </a:prstGeom>
              <a:blipFill>
                <a:blip r:embed="rId5"/>
                <a:stretch>
                  <a:fillRect l="-1630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515798"/>
              </p:ext>
            </p:extLst>
          </p:nvPr>
        </p:nvGraphicFramePr>
        <p:xfrm>
          <a:off x="1010478" y="3276600"/>
          <a:ext cx="6761922" cy="149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6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Death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Penalty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 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5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2294D6-0E4C-474B-9497-013A1F024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6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63"/>
    </mc:Choice>
    <mc:Fallback>
      <p:transition spd="slow" advTm="6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874C5-6649-460E-B8EE-0112E6AFD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2" y="2057400"/>
            <a:ext cx="7661088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 and Kendall’s tau-b Output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1400" y="2667000"/>
            <a:ext cx="762000" cy="10866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10400" y="2667000"/>
            <a:ext cx="1044388" cy="10866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18FDE6-5432-4B6B-902C-A7248B1A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12"/>
    </mc:Choice>
    <mc:Fallback>
      <p:transition spd="slow" advTm="7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(ɣ) and Kendall’s tau-b Output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61ABC-FA1F-4784-9374-D09DBDC2C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2" y="2057400"/>
            <a:ext cx="7661088" cy="266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AB9800-5449-497A-8039-6D5298534937}"/>
              </a:ext>
            </a:extLst>
          </p:cNvPr>
          <p:cNvSpPr/>
          <p:nvPr/>
        </p:nvSpPr>
        <p:spPr>
          <a:xfrm>
            <a:off x="3581400" y="2667000"/>
            <a:ext cx="762000" cy="10866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ACD0B-A1FF-49BA-B1FF-3EF18D0E87AB}"/>
              </a:ext>
            </a:extLst>
          </p:cNvPr>
          <p:cNvSpPr/>
          <p:nvPr/>
        </p:nvSpPr>
        <p:spPr>
          <a:xfrm>
            <a:off x="7010400" y="2667000"/>
            <a:ext cx="1044388" cy="10866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86564D-CB76-4F4F-9E86-5E279F61B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"/>
    </mc:Choice>
    <mc:Fallback>
      <p:transition spd="slow" advTm="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151D-7DD5-4400-A376-A679A0A7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Size: Phi and Cramer’s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54A5E4-52BF-48A3-BEB1-30FC3685E8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2 X 2 table: Phi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baseline="30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Other tables: Cramer’s V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 baseline="30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54A5E4-52BF-48A3-BEB1-30FC3685E8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9DBF7A-C242-4B89-BA65-33BFEAFD4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70"/>
    </mc:Choice>
    <mc:Fallback>
      <p:transition spd="slow" advTm="7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5F531-BC06-4739-A253-5405F22F2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822704"/>
            <a:ext cx="7757652" cy="3206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23D82D-4B66-4ED4-9F87-E25823810C2F}"/>
              </a:ext>
            </a:extLst>
          </p:cNvPr>
          <p:cNvSpPr/>
          <p:nvPr/>
        </p:nvSpPr>
        <p:spPr>
          <a:xfrm>
            <a:off x="3810000" y="2438400"/>
            <a:ext cx="762000" cy="10866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95D865-0BD0-4D3E-A633-ACE39EABCE23}"/>
              </a:ext>
            </a:extLst>
          </p:cNvPr>
          <p:cNvSpPr/>
          <p:nvPr/>
        </p:nvSpPr>
        <p:spPr>
          <a:xfrm>
            <a:off x="7086600" y="2438400"/>
            <a:ext cx="1143000" cy="10866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63DA11-B2EB-4FB4-A08B-95CB058F2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57"/>
    </mc:Choice>
    <mc:Fallback>
      <p:transition spd="slow" advTm="3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Analyze &gt; Descriptive Statistics&gt; Crosstabs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2" y="1295400"/>
            <a:ext cx="747150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BA35D0-A723-49CC-9ECB-D446D47A4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9"/>
    </mc:Choice>
    <mc:Fallback>
      <p:transition spd="slow" advTm="1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End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838200"/>
                <a:ext cx="8534400" cy="5486400"/>
              </a:xfrm>
            </p:spPr>
            <p:txBody>
              <a:bodyPr/>
              <a:lstStyle/>
              <a:p>
                <a:r>
                  <a:rPr lang="en-US" dirty="0"/>
                  <a:t>Contingency tables are used when both variables are categorical.</a:t>
                </a:r>
              </a:p>
              <a:p>
                <a:endParaRPr lang="en-US" sz="1200" dirty="0"/>
              </a:p>
              <a:p>
                <a:r>
                  <a:rPr lang="en-US" dirty="0"/>
                  <a:t>Direction (?): Table should be visually inspected to make sure we understand meaning of results.</a:t>
                </a:r>
              </a:p>
              <a:p>
                <a:endParaRPr lang="en-US" sz="1200" dirty="0"/>
              </a:p>
              <a:p>
                <a:r>
                  <a:rPr lang="en-US" dirty="0"/>
                  <a:t>Chi-square (</a:t>
                </a:r>
                <a:r>
                  <a:rPr lang="el-GR" altLang="en-US" dirty="0"/>
                  <a:t>χ</a:t>
                </a:r>
                <a:r>
                  <a:rPr lang="en-US" altLang="en-US" baseline="30000" dirty="0"/>
                  <a:t>2 </a:t>
                </a:r>
                <a:r>
                  <a:rPr lang="en-US" altLang="en-US" dirty="0"/>
                  <a:t>) is used to determine whether deviations from the random distribution of observations in cells of the table are statistically significant.</a:t>
                </a:r>
              </a:p>
              <a:p>
                <a:endParaRPr lang="en-US" sz="1200" dirty="0"/>
              </a:p>
              <a:p>
                <a:r>
                  <a:rPr lang="en-US" dirty="0"/>
                  <a:t>Gamma (</a:t>
                </a:r>
                <a:r>
                  <a:rPr lang="el-GR" dirty="0"/>
                  <a:t>γ</a:t>
                </a:r>
                <a:r>
                  <a:rPr lang="en-US" dirty="0"/>
                  <a:t>) and Kendall’s tau-b give direction and effect size when both variables are ordinal or binary.</a:t>
                </a:r>
              </a:p>
              <a:p>
                <a:endParaRPr lang="en-US" sz="1200" dirty="0"/>
              </a:p>
              <a:p>
                <a:r>
                  <a:rPr lang="en-US" dirty="0"/>
                  <a:t>Phi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Cramer’s V give effect size when at least one variable is nominal.</a:t>
                </a:r>
              </a:p>
              <a:p>
                <a:pPr marL="0" indent="0">
                  <a:buNone/>
                </a:pPr>
                <a:endParaRPr lang="en-US" sz="1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838200"/>
                <a:ext cx="8534400" cy="5486400"/>
              </a:xfrm>
              <a:blipFill>
                <a:blip r:embed="rId4"/>
                <a:stretch>
                  <a:fillRect l="-929" t="-889" r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C4731E-09A1-4553-B9B5-B4C3E08C1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44"/>
    </mc:Choice>
    <mc:Fallback>
      <p:transition spd="slow" advTm="7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 Dialog Box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1" y="1238249"/>
            <a:ext cx="5140949" cy="4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01FEB9-CA14-45AF-84B3-EFA356B9D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62"/>
    </mc:Choice>
    <mc:Fallback>
      <p:transition spd="slow" advTm="3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Command Dialog Box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797"/>
            <a:ext cx="297911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1" y="1238249"/>
            <a:ext cx="5140949" cy="4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7400" y="2209800"/>
            <a:ext cx="9144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7400" y="3276600"/>
            <a:ext cx="9144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C661EC-167F-453F-BC13-8B7D2E9A0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8"/>
    </mc:Choice>
    <mc:Fallback>
      <p:transition spd="slow" advTm="3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Crosstab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A98B93-044B-46B6-9338-26DEE9EEC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6877C-7A06-480A-8413-D853E7F00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02" y="2119312"/>
            <a:ext cx="8307152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5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1"/>
    </mc:Choice>
    <mc:Fallback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Crosstab: Marginals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1D522D-8160-4A3F-A6C0-103B88E2A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8C8F9-1BE1-4D4D-BAA0-DE549C7FF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02" y="2119312"/>
            <a:ext cx="8307152" cy="3062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3800" y="2667000"/>
            <a:ext cx="1039051" cy="2438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148" y="4419600"/>
            <a:ext cx="7999429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5"/>
    </mc:Choice>
    <mc:Fallback>
      <p:transition spd="slow" advTm="1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F80A8-4ED3-4B6F-BB6E-86DFC0D97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02" y="2119312"/>
            <a:ext cx="8307152" cy="306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Crosstab: Grand 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0" y="4419600"/>
            <a:ext cx="914400" cy="609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901D8E-4753-48D6-8026-192799537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2"/>
    </mc:Choice>
    <mc:Fallback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a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adabackground</Template>
  <TotalTime>2569</TotalTime>
  <Words>1520</Words>
  <Application>Microsoft Office PowerPoint</Application>
  <PresentationFormat>On-screen Show (4:3)</PresentationFormat>
  <Paragraphs>406</Paragraphs>
  <Slides>40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Berlin Sans FB Demi</vt:lpstr>
      <vt:lpstr>Calibri</vt:lpstr>
      <vt:lpstr>Cambria Math</vt:lpstr>
      <vt:lpstr>Corbel</vt:lpstr>
      <vt:lpstr>Wingdings 2</vt:lpstr>
      <vt:lpstr>adabackground</vt:lpstr>
      <vt:lpstr>THE ANALYSIS OF CONTINGENCY TABLES  IN SPSS</vt:lpstr>
      <vt:lpstr>In this Presentation</vt:lpstr>
      <vt:lpstr>Example</vt:lpstr>
      <vt:lpstr>Analyze &gt; Descriptive Statistics&gt; Crosstabs</vt:lpstr>
      <vt:lpstr>Command Dialog Box</vt:lpstr>
      <vt:lpstr>Command Dialog Box</vt:lpstr>
      <vt:lpstr>Crosstab</vt:lpstr>
      <vt:lpstr>Crosstab: Marginals</vt:lpstr>
      <vt:lpstr>Crosstab: Grand Total</vt:lpstr>
      <vt:lpstr>Crosstab: Column</vt:lpstr>
      <vt:lpstr>Crosstabs without Column Percents</vt:lpstr>
      <vt:lpstr>Crosstab: Eyeballing</vt:lpstr>
      <vt:lpstr>Chi-Square Output</vt:lpstr>
      <vt:lpstr>Chi-Square Output</vt:lpstr>
      <vt:lpstr>Formula</vt:lpstr>
      <vt:lpstr>Calculating the Expected Value: 1. Start with the Marginals of the Table</vt:lpstr>
      <vt:lpstr>Calculating the Expected Value: 2. Calculate Random Distribution of Data Assuming Marginals</vt:lpstr>
      <vt:lpstr>Calculating the Expected Value: 2. Calculate Random Distribution of Data Assuming Marginals</vt:lpstr>
      <vt:lpstr>The Two Tables</vt:lpstr>
      <vt:lpstr>Calculating the Expected Value: 3. Apply the Chi-Square Formula</vt:lpstr>
      <vt:lpstr>A Warning</vt:lpstr>
      <vt:lpstr>Formula</vt:lpstr>
      <vt:lpstr>Calculating the Expected Value: 4. Determine the Degrees of Freedom</vt:lpstr>
      <vt:lpstr>Calculating the Expected Value 4. Determine the Degrees of Freedom</vt:lpstr>
      <vt:lpstr>Calculating the Expected Value 4. Determine the Degrees of Freedom</vt:lpstr>
      <vt:lpstr>The χ2 Distribution </vt:lpstr>
      <vt:lpstr>The χ2 Distribution </vt:lpstr>
      <vt:lpstr>The χ2 Distribution </vt:lpstr>
      <vt:lpstr>Additional Statistics Give Effect Size and Direction</vt:lpstr>
      <vt:lpstr>Gamma, Kendall’s tau-b,  Phi, and Cramer’s V Effect Sizes</vt:lpstr>
      <vt:lpstr>Gamma (ɣ)</vt:lpstr>
      <vt:lpstr>Gamma (ɣ)</vt:lpstr>
      <vt:lpstr>Gamma (ɣ)</vt:lpstr>
      <vt:lpstr>Gamma (ɣ)</vt:lpstr>
      <vt:lpstr>Gamma (ɣ)</vt:lpstr>
      <vt:lpstr>Gamma (ɣ) and Kendall’s tau-b Output</vt:lpstr>
      <vt:lpstr>Gamma (ɣ) and Kendall’s tau-b Output</vt:lpstr>
      <vt:lpstr>Effect Size: Phi and Cramer’s V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Chi-square is your friend</dc:title>
  <dc:creator>Richard Lee Rogers</dc:creator>
  <cp:lastModifiedBy>Richard Rogers</cp:lastModifiedBy>
  <cp:revision>209</cp:revision>
  <dcterms:created xsi:type="dcterms:W3CDTF">2009-02-26T20:19:22Z</dcterms:created>
  <dcterms:modified xsi:type="dcterms:W3CDTF">2021-02-22T03:28:56Z</dcterms:modified>
</cp:coreProperties>
</file>