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74" r:id="rId2"/>
    <p:sldId id="439" r:id="rId3"/>
    <p:sldId id="522" r:id="rId4"/>
    <p:sldId id="523" r:id="rId5"/>
    <p:sldId id="524" r:id="rId6"/>
    <p:sldId id="575" r:id="rId7"/>
    <p:sldId id="525" r:id="rId8"/>
    <p:sldId id="562" r:id="rId9"/>
    <p:sldId id="563" r:id="rId10"/>
    <p:sldId id="564" r:id="rId11"/>
    <p:sldId id="565" r:id="rId12"/>
    <p:sldId id="566" r:id="rId13"/>
    <p:sldId id="576" r:id="rId14"/>
    <p:sldId id="577" r:id="rId15"/>
    <p:sldId id="578" r:id="rId16"/>
    <p:sldId id="573" r:id="rId17"/>
    <p:sldId id="5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703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91A6C9-9FF5-42B1-8597-F9401CCB95DD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C7FD8-49E8-433F-AD4B-C9467B7E6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6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5CAA7C-F205-4517-AA6D-1B642F1531BD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9DCC13-0F3C-452E-86F1-064D8DA6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6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200" cap="none" baseline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cap="none" baseline="0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468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F344CC-11BD-4AF6-98D1-4D09BFA359D6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B51E21-8D87-4116-A88C-154298D66F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4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AFCA4F-1D8C-4D39-8AC0-C82F1700AC14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699A4C-9484-467E-8F97-04DB69488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41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D656EF-7712-4124-B178-D14C26A57715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0C3564-8E06-4A3A-8C11-655DC0EF93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0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20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3A85-74AD-460B-8A43-CB23B7B93414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C1A01A-64D7-486B-8300-748816411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CE5AC4-DB8A-4529-B340-849962B411BB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2FA7AA-1B0D-4657-AA8A-4669F2DD2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2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2EFAB-2CE8-4CEB-B396-BD63291FD311}" type="datetimeFigureOut">
              <a:rPr lang="en-US"/>
              <a:pPr>
                <a:defRPr/>
              </a:pPr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26C4BC-3687-469F-AD83-402F44D5B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1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cap="none" baseline="0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 cap="all">
          <a:solidFill>
            <a:schemeClr val="accent2">
              <a:lumMod val="7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Berlin Sans FB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Berlin Sans FB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Berlin Sans FB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Lee Rogers</a:t>
            </a:r>
          </a:p>
          <a:p>
            <a:pPr eaLnBrk="1" hangingPunct="1"/>
            <a:r>
              <a:rPr lang="en-US" altLang="en-US" dirty="0"/>
              <a:t>Last Update: January 24,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Aharoni" panose="02010803020104030203" pitchFamily="2" charset="-79"/>
              </a:rPr>
              <a:t>DESCRIPTIVE STATISTICS </a:t>
            </a:r>
            <a:br>
              <a:rPr lang="en-US" dirty="0">
                <a:cs typeface="Aharoni" panose="02010803020104030203" pitchFamily="2" charset="-79"/>
              </a:rPr>
            </a:br>
            <a:r>
              <a:rPr lang="en-US" dirty="0">
                <a:cs typeface="Aharoni" panose="02010803020104030203" pitchFamily="2" charset="-79"/>
              </a:rPr>
              <a:t>FOR NUMERIC DATA in spss and pspp</a:t>
            </a:r>
            <a:br>
              <a:rPr lang="en-US" dirty="0">
                <a:cs typeface="Aharoni" panose="02010803020104030203" pitchFamily="2" charset="-79"/>
              </a:rPr>
            </a:br>
            <a:r>
              <a:rPr lang="en-US" dirty="0">
                <a:cs typeface="Aharoni" panose="02010803020104030203" pitchFamily="2" charset="-79"/>
              </a:rPr>
              <a:t>Part II: POSITIONAL MEASURES</a:t>
            </a:r>
          </a:p>
        </p:txBody>
      </p:sp>
    </p:spTree>
    <p:extLst>
      <p:ext uri="{BB962C8B-B14F-4D97-AF65-F5344CB8AC3E}">
        <p14:creationId xmlns:p14="http://schemas.microsoft.com/office/powerpoint/2010/main" val="824007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Positional descriptive statistics in Explore output"/>
          <p:cNvGrpSpPr/>
          <p:nvPr/>
        </p:nvGrpSpPr>
        <p:grpSpPr>
          <a:xfrm>
            <a:off x="394865" y="1219200"/>
            <a:ext cx="8317895" cy="4953000"/>
            <a:chOff x="394865" y="1219200"/>
            <a:chExt cx="8317895" cy="4953000"/>
          </a:xfrm>
        </p:grpSpPr>
        <p:pic>
          <p:nvPicPr>
            <p:cNvPr id="13" name="Picture 2" descr="Explore outpu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865" y="1219200"/>
              <a:ext cx="8317895" cy="495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>
              <a:off x="2388160" y="35814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388160" y="54102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388160" y="44958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388160" y="48006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88160" y="51054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60" y="427038"/>
            <a:ext cx="8229600" cy="792162"/>
          </a:xfrm>
        </p:spPr>
        <p:txBody>
          <a:bodyPr/>
          <a:lstStyle/>
          <a:p>
            <a:r>
              <a:rPr lang="en-US" dirty="0"/>
              <a:t>Descriptives Table</a:t>
            </a:r>
          </a:p>
        </p:txBody>
      </p:sp>
    </p:spTree>
    <p:extLst>
      <p:ext uri="{BB962C8B-B14F-4D97-AF65-F5344CB8AC3E}">
        <p14:creationId xmlns:p14="http://schemas.microsoft.com/office/powerpoint/2010/main" val="72800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Quartile breaks in Explore output highlighted"/>
          <p:cNvGrpSpPr/>
          <p:nvPr/>
        </p:nvGrpSpPr>
        <p:grpSpPr>
          <a:xfrm>
            <a:off x="381000" y="1576552"/>
            <a:ext cx="8534400" cy="1471448"/>
            <a:chOff x="381000" y="1576552"/>
            <a:chExt cx="8534400" cy="1471448"/>
          </a:xfrm>
        </p:grpSpPr>
        <p:pic>
          <p:nvPicPr>
            <p:cNvPr id="4098" name="Picture 2" descr="Percentiles Table accompanying Explore outpu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576552"/>
              <a:ext cx="8534400" cy="1471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029200" y="2057400"/>
              <a:ext cx="838200" cy="762000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553200" y="2057400"/>
              <a:ext cx="838200" cy="762000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Percentiles Table</a:t>
            </a:r>
          </a:p>
        </p:txBody>
      </p:sp>
    </p:spTree>
    <p:extLst>
      <p:ext uri="{BB962C8B-B14F-4D97-AF65-F5344CB8AC3E}">
        <p14:creationId xmlns:p14="http://schemas.microsoft.com/office/powerpoint/2010/main" val="406907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descr="Frequencies outpout with positional descriptive statistics underlined in red"/>
          <p:cNvGrpSpPr/>
          <p:nvPr/>
        </p:nvGrpSpPr>
        <p:grpSpPr>
          <a:xfrm>
            <a:off x="1828800" y="914400"/>
            <a:ext cx="5562600" cy="5941008"/>
            <a:chOff x="1828800" y="914400"/>
            <a:chExt cx="5562600" cy="5941008"/>
          </a:xfrm>
        </p:grpSpPr>
        <p:pic>
          <p:nvPicPr>
            <p:cNvPr id="9218" name="Picture 2" descr="Positional descriptive statistics in Frequencies output underlined in r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914400"/>
              <a:ext cx="5562600" cy="594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828800" y="29718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28800" y="52578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28800" y="54864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28800" y="60198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28800" y="6477000"/>
              <a:ext cx="55626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Frequencies Output</a:t>
            </a:r>
          </a:p>
        </p:txBody>
      </p:sp>
    </p:spTree>
    <p:extLst>
      <p:ext uri="{BB962C8B-B14F-4D97-AF65-F5344CB8AC3E}">
        <p14:creationId xmlns:p14="http://schemas.microsoft.com/office/powerpoint/2010/main" val="50399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Minimum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25</a:t>
            </a:r>
            <a:r>
              <a:rPr lang="en-US" b="1" baseline="30000" dirty="0"/>
              <a:t>th</a:t>
            </a:r>
            <a:r>
              <a:rPr lang="en-US" b="1" dirty="0"/>
              <a:t> percentile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Median (50</a:t>
            </a:r>
            <a:r>
              <a:rPr lang="en-US" b="1" baseline="30000" dirty="0"/>
              <a:t>th</a:t>
            </a:r>
            <a:r>
              <a:rPr lang="en-US" b="1" dirty="0"/>
              <a:t> percentile)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75</a:t>
            </a:r>
            <a:r>
              <a:rPr lang="en-US" b="1" baseline="30000" dirty="0"/>
              <a:t>th</a:t>
            </a:r>
            <a:r>
              <a:rPr lang="en-US" b="1" dirty="0"/>
              <a:t> percentile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Maximum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Five-Number Summary</a:t>
            </a:r>
          </a:p>
        </p:txBody>
      </p:sp>
    </p:spTree>
    <p:extLst>
      <p:ext uri="{BB962C8B-B14F-4D97-AF65-F5344CB8AC3E}">
        <p14:creationId xmlns:p14="http://schemas.microsoft.com/office/powerpoint/2010/main" val="203276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APA style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5962"/>
            <a:ext cx="8087718" cy="37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APA-Style Table</a:t>
            </a:r>
          </a:p>
        </p:txBody>
      </p:sp>
    </p:spTree>
    <p:extLst>
      <p:ext uri="{BB962C8B-B14F-4D97-AF65-F5344CB8AC3E}">
        <p14:creationId xmlns:p14="http://schemas.microsoft.com/office/powerpoint/2010/main" val="170032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Arithmetic descriptive statistics highlighted"/>
          <p:cNvGrpSpPr/>
          <p:nvPr/>
        </p:nvGrpSpPr>
        <p:grpSpPr>
          <a:xfrm>
            <a:off x="533400" y="1600200"/>
            <a:ext cx="8087718" cy="3794238"/>
            <a:chOff x="533400" y="1600200"/>
            <a:chExt cx="8087718" cy="3794238"/>
          </a:xfrm>
        </p:grpSpPr>
        <p:pic>
          <p:nvPicPr>
            <p:cNvPr id="5" name="Picture 3" descr="APA style tab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600200"/>
              <a:ext cx="8087718" cy="3794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743200" y="2438400"/>
              <a:ext cx="3429000" cy="2895600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APA-Style Table: Arithmetic Measures</a:t>
            </a:r>
          </a:p>
        </p:txBody>
      </p:sp>
    </p:spTree>
    <p:extLst>
      <p:ext uri="{BB962C8B-B14F-4D97-AF65-F5344CB8AC3E}">
        <p14:creationId xmlns:p14="http://schemas.microsoft.com/office/powerpoint/2010/main" val="325162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APA style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5962"/>
            <a:ext cx="8087718" cy="37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APA-Style Table: Formatting</a:t>
            </a:r>
          </a:p>
        </p:txBody>
      </p:sp>
    </p:spTree>
    <p:extLst>
      <p:ext uri="{BB962C8B-B14F-4D97-AF65-F5344CB8AC3E}">
        <p14:creationId xmlns:p14="http://schemas.microsoft.com/office/powerpoint/2010/main" val="2607800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dirty="0"/>
              <a:t>Ways to obtain and graph descriptive statistics in SPSS and PSPP (Parts I and II)</a:t>
            </a:r>
          </a:p>
          <a:p>
            <a:endParaRPr lang="en-US" dirty="0"/>
          </a:p>
          <a:p>
            <a:r>
              <a:rPr lang="en-US" dirty="0"/>
              <a:t>Arithmetic measures, including the mean and the standard deviation (Part I)</a:t>
            </a:r>
          </a:p>
          <a:p>
            <a:endParaRPr lang="en-US" dirty="0"/>
          </a:p>
          <a:p>
            <a:r>
              <a:rPr lang="en-US" dirty="0"/>
              <a:t>Positional measures, including the median and interquartile range (Part II)</a:t>
            </a:r>
          </a:p>
          <a:p>
            <a:endParaRPr lang="en-US" dirty="0"/>
          </a:p>
          <a:p>
            <a:r>
              <a:rPr lang="en-US" dirty="0"/>
              <a:t>Reporting descriptive statistics in an APA table (Part II)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83370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dirty="0"/>
              <a:t>Ways to obtain and graph descriptive statistics in SPSS and PSPP (Parts I and II)</a:t>
            </a:r>
          </a:p>
          <a:p>
            <a:endParaRPr lang="en-US" dirty="0"/>
          </a:p>
          <a:p>
            <a:r>
              <a:rPr lang="en-US" dirty="0"/>
              <a:t>Arithmetic measures, including the mean and the standard deviation (Part I)</a:t>
            </a:r>
          </a:p>
          <a:p>
            <a:endParaRPr lang="en-US" dirty="0"/>
          </a:p>
          <a:p>
            <a:r>
              <a:rPr lang="en-US" dirty="0"/>
              <a:t>Positional measures, including the median and interquartile range (Part II)</a:t>
            </a:r>
          </a:p>
          <a:p>
            <a:endParaRPr lang="en-US" dirty="0"/>
          </a:p>
          <a:p>
            <a:r>
              <a:rPr lang="en-US" dirty="0"/>
              <a:t>Reporting descriptive statistics in an APA table (Part II)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Series</a:t>
            </a:r>
          </a:p>
        </p:txBody>
      </p:sp>
    </p:spTree>
    <p:extLst>
      <p:ext uri="{BB962C8B-B14F-4D97-AF65-F5344CB8AC3E}">
        <p14:creationId xmlns:p14="http://schemas.microsoft.com/office/powerpoint/2010/main" val="53249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Arithmetic measures:  </a:t>
            </a:r>
            <a:r>
              <a:rPr lang="en-US" dirty="0"/>
              <a:t>Determined using arithmetic operations (e.g., addition, subtraction, multiplication, and division)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Positional measures: </a:t>
            </a:r>
            <a:r>
              <a:rPr lang="en-US" dirty="0"/>
              <a:t>Determined by where the number sits in the distribution.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spcBef>
                <a:spcPts val="0"/>
              </a:spcBef>
              <a:buNone/>
              <a:tabLst>
                <a:tab pos="3200400" algn="ctr"/>
                <a:tab pos="5943600" algn="ctr"/>
              </a:tabLst>
            </a:pPr>
            <a:r>
              <a:rPr lang="en-US" b="1" dirty="0"/>
              <a:t>	Measure of	Measure of</a:t>
            </a:r>
          </a:p>
          <a:p>
            <a:pPr marL="0" indent="0">
              <a:spcBef>
                <a:spcPts val="0"/>
              </a:spcBef>
              <a:buNone/>
              <a:tabLst>
                <a:tab pos="3200400" algn="ctr"/>
                <a:tab pos="5943600" algn="ctr"/>
              </a:tabLst>
            </a:pPr>
            <a:r>
              <a:rPr lang="en-US" b="1" dirty="0"/>
              <a:t>	Central Tendency	Dispersion</a:t>
            </a:r>
          </a:p>
          <a:p>
            <a:pPr marL="0" indent="0">
              <a:spcBef>
                <a:spcPts val="0"/>
              </a:spcBef>
              <a:buNone/>
              <a:tabLst>
                <a:tab pos="3200400" algn="ctr"/>
                <a:tab pos="5943600" algn="ctr"/>
              </a:tabLst>
            </a:pPr>
            <a:endParaRPr lang="en-US" b="1" dirty="0"/>
          </a:p>
          <a:p>
            <a:pPr marL="0" indent="0">
              <a:spcBef>
                <a:spcPts val="0"/>
              </a:spcBef>
              <a:buNone/>
              <a:tabLst>
                <a:tab pos="3200400" algn="ctr"/>
                <a:tab pos="5943600" algn="ctr"/>
              </a:tabLst>
            </a:pPr>
            <a:r>
              <a:rPr lang="en-US" b="1" dirty="0"/>
              <a:t>Arithmetic	</a:t>
            </a:r>
            <a:r>
              <a:rPr lang="en-US" dirty="0"/>
              <a:t>Mean	Standard deviation</a:t>
            </a:r>
          </a:p>
          <a:p>
            <a:pPr marL="0" indent="0">
              <a:spcBef>
                <a:spcPts val="0"/>
              </a:spcBef>
              <a:buNone/>
              <a:tabLst>
                <a:tab pos="3200400" algn="ctr"/>
                <a:tab pos="5943600" algn="ctr"/>
              </a:tabLst>
            </a:pPr>
            <a:endParaRPr lang="en-US" b="1" dirty="0"/>
          </a:p>
          <a:p>
            <a:pPr marL="0" indent="0">
              <a:spcBef>
                <a:spcPts val="0"/>
              </a:spcBef>
              <a:buNone/>
              <a:tabLst>
                <a:tab pos="3200400" algn="ctr"/>
                <a:tab pos="5943600" algn="ctr"/>
              </a:tabLst>
            </a:pPr>
            <a:r>
              <a:rPr lang="en-US" b="1" dirty="0"/>
              <a:t>Position	</a:t>
            </a:r>
            <a:r>
              <a:rPr lang="en-US" dirty="0"/>
              <a:t>Median	Interquartile range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63616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Variable View"/>
          <p:cNvGrpSpPr/>
          <p:nvPr/>
        </p:nvGrpSpPr>
        <p:grpSpPr>
          <a:xfrm>
            <a:off x="152400" y="1143000"/>
            <a:ext cx="8888680" cy="5347097"/>
            <a:chOff x="152400" y="1143000"/>
            <a:chExt cx="8888680" cy="5347097"/>
          </a:xfrm>
        </p:grpSpPr>
        <p:pic>
          <p:nvPicPr>
            <p:cNvPr id="1026" name="Picture 2" descr="Variable View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143000"/>
              <a:ext cx="8888680" cy="5347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609600" y="2514600"/>
              <a:ext cx="6858000" cy="457200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State-Level Data</a:t>
            </a:r>
          </a:p>
        </p:txBody>
      </p:sp>
    </p:spTree>
    <p:extLst>
      <p:ext uri="{BB962C8B-B14F-4D97-AF65-F5344CB8AC3E}">
        <p14:creationId xmlns:p14="http://schemas.microsoft.com/office/powerpoint/2010/main" val="38793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Location of Frequencies and Explore command"/>
          <p:cNvGrpSpPr/>
          <p:nvPr/>
        </p:nvGrpSpPr>
        <p:grpSpPr>
          <a:xfrm>
            <a:off x="304800" y="1210873"/>
            <a:ext cx="8532984" cy="4732727"/>
            <a:chOff x="304800" y="1210873"/>
            <a:chExt cx="8532984" cy="4732727"/>
          </a:xfrm>
        </p:grpSpPr>
        <p:pic>
          <p:nvPicPr>
            <p:cNvPr id="1026" name="Picture 2" descr="Location of Frequencies and Explore command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210873"/>
              <a:ext cx="8532984" cy="4732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 flipH="1">
              <a:off x="5257800" y="3429000"/>
              <a:ext cx="25908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5257800" y="2514600"/>
              <a:ext cx="2590800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&gt; Descriptive Statistics </a:t>
            </a:r>
          </a:p>
        </p:txBody>
      </p:sp>
    </p:spTree>
    <p:extLst>
      <p:ext uri="{BB962C8B-B14F-4D97-AF65-F5344CB8AC3E}">
        <p14:creationId xmlns:p14="http://schemas.microsoft.com/office/powerpoint/2010/main" val="102770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Explore: </a:t>
            </a:r>
            <a:r>
              <a:rPr lang="en-US" dirty="0"/>
              <a:t>More detail than Frequencies, but cases are removed if missing values are present in any of the study variables.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Frequencies: </a:t>
            </a:r>
            <a:r>
              <a:rPr lang="en-US" dirty="0"/>
              <a:t>Less detail than Explore, but can run multiple variables without worrying about cases being removed for missing values. In any of the study variables.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Command?</a:t>
            </a:r>
          </a:p>
        </p:txBody>
      </p:sp>
    </p:spTree>
    <p:extLst>
      <p:ext uri="{BB962C8B-B14F-4D97-AF65-F5344CB8AC3E}">
        <p14:creationId xmlns:p14="http://schemas.microsoft.com/office/powerpoint/2010/main" val="385705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Selecting variables"/>
          <p:cNvGrpSpPr/>
          <p:nvPr/>
        </p:nvGrpSpPr>
        <p:grpSpPr>
          <a:xfrm>
            <a:off x="533400" y="1143000"/>
            <a:ext cx="7953375" cy="5067300"/>
            <a:chOff x="533400" y="1143000"/>
            <a:chExt cx="7953375" cy="5067300"/>
          </a:xfrm>
        </p:grpSpPr>
        <p:pic>
          <p:nvPicPr>
            <p:cNvPr id="1027" name="Picture 3" descr="Explore command dialog bo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143000"/>
              <a:ext cx="7953375" cy="506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 flipH="1" flipV="1">
              <a:off x="4343400" y="2438400"/>
              <a:ext cx="990600" cy="1524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105400" y="2590800"/>
              <a:ext cx="28203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use the upper toggle switch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Select Variables</a:t>
            </a:r>
          </a:p>
        </p:txBody>
      </p:sp>
    </p:spTree>
    <p:extLst>
      <p:ext uri="{BB962C8B-B14F-4D97-AF65-F5344CB8AC3E}">
        <p14:creationId xmlns:p14="http://schemas.microsoft.com/office/powerpoint/2010/main" val="63141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Selecting statistics in Explore command"/>
          <p:cNvGrpSpPr/>
          <p:nvPr/>
        </p:nvGrpSpPr>
        <p:grpSpPr>
          <a:xfrm>
            <a:off x="358140" y="1828800"/>
            <a:ext cx="8604700" cy="3263382"/>
            <a:chOff x="358140" y="1828800"/>
            <a:chExt cx="8604700" cy="3263382"/>
          </a:xfrm>
        </p:grpSpPr>
        <p:pic>
          <p:nvPicPr>
            <p:cNvPr id="2050" name="Picture 2" descr="Explore command dialog bo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" y="1828800"/>
              <a:ext cx="5122037" cy="3263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" name="Picture 2" descr="Explore Statistics op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2351078"/>
              <a:ext cx="3400240" cy="2373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4724400" y="1981200"/>
              <a:ext cx="740537" cy="381000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094668" y="2362200"/>
              <a:ext cx="620332" cy="6858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Select Statistics (SPSS)</a:t>
            </a:r>
          </a:p>
        </p:txBody>
      </p:sp>
    </p:spTree>
    <p:extLst>
      <p:ext uri="{BB962C8B-B14F-4D97-AF65-F5344CB8AC3E}">
        <p14:creationId xmlns:p14="http://schemas.microsoft.com/office/powerpoint/2010/main" val="84748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descr="Using Explore command in PSPP"/>
          <p:cNvGrpSpPr/>
          <p:nvPr/>
        </p:nvGrpSpPr>
        <p:grpSpPr>
          <a:xfrm>
            <a:off x="304800" y="1447800"/>
            <a:ext cx="8453246" cy="4629150"/>
            <a:chOff x="304800" y="1447800"/>
            <a:chExt cx="8453246" cy="4629150"/>
          </a:xfrm>
        </p:grpSpPr>
        <p:pic>
          <p:nvPicPr>
            <p:cNvPr id="3074" name="Picture 2" descr="Explore command dialog bo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4840366" cy="462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 descr="Explore statistics option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9046" y="2895600"/>
              <a:ext cx="3429000" cy="131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1066800" y="5638800"/>
              <a:ext cx="914400" cy="438150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Arrow Connector 4"/>
            <p:cNvCxnSpPr>
              <a:endCxn id="4100" idx="1"/>
            </p:cNvCxnSpPr>
            <p:nvPr/>
          </p:nvCxnSpPr>
          <p:spPr>
            <a:xfrm flipV="1">
              <a:off x="1981200" y="3552825"/>
              <a:ext cx="3347846" cy="230505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Select Statistics (PSPP)</a:t>
            </a:r>
          </a:p>
        </p:txBody>
      </p:sp>
    </p:spTree>
    <p:extLst>
      <p:ext uri="{BB962C8B-B14F-4D97-AF65-F5344CB8AC3E}">
        <p14:creationId xmlns:p14="http://schemas.microsoft.com/office/powerpoint/2010/main" val="55480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s0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rogers001</Template>
  <TotalTime>3223</TotalTime>
  <Words>275</Words>
  <Application>Microsoft Office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rogers001</vt:lpstr>
      <vt:lpstr>DESCRIPTIVE STATISTICS  FOR NUMERIC DATA in spss and pspp Part II: POSITIONAL MEASURES</vt:lpstr>
      <vt:lpstr>The Series</vt:lpstr>
      <vt:lpstr>Definitions</vt:lpstr>
      <vt:lpstr>Example: State-Level Data</vt:lpstr>
      <vt:lpstr>Analyze &gt; Descriptive Statistics </vt:lpstr>
      <vt:lpstr>Which Command?</vt:lpstr>
      <vt:lpstr>1. Select Variables</vt:lpstr>
      <vt:lpstr>2. Select Statistics (SPSS)</vt:lpstr>
      <vt:lpstr>2. Select Statistics (PSPP)</vt:lpstr>
      <vt:lpstr>Descriptives Table</vt:lpstr>
      <vt:lpstr>Percentiles Table</vt:lpstr>
      <vt:lpstr>Frequencies Output</vt:lpstr>
      <vt:lpstr>Five-Number Summary</vt:lpstr>
      <vt:lpstr>APA-Style Table</vt:lpstr>
      <vt:lpstr>APA-Style Table: Arithmetic Measures</vt:lpstr>
      <vt:lpstr>APA-Style Table: Formatting</vt:lpstr>
      <vt:lpstr>The End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UNIVARIATE STATISTICS: CATEGORICAL VARIABLES</dc:title>
  <dc:creator>www</dc:creator>
  <cp:lastModifiedBy>Richard Lee Rogers</cp:lastModifiedBy>
  <cp:revision>242</cp:revision>
  <dcterms:created xsi:type="dcterms:W3CDTF">2013-01-16T02:11:03Z</dcterms:created>
  <dcterms:modified xsi:type="dcterms:W3CDTF">2017-01-23T18:40:05Z</dcterms:modified>
</cp:coreProperties>
</file>