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574" r:id="rId2"/>
    <p:sldId id="439" r:id="rId3"/>
    <p:sldId id="522" r:id="rId4"/>
    <p:sldId id="523" r:id="rId5"/>
    <p:sldId id="524" r:id="rId6"/>
    <p:sldId id="575" r:id="rId7"/>
    <p:sldId id="525" r:id="rId8"/>
    <p:sldId id="562" r:id="rId9"/>
    <p:sldId id="563" r:id="rId10"/>
    <p:sldId id="564" r:id="rId11"/>
    <p:sldId id="565" r:id="rId12"/>
    <p:sldId id="566" r:id="rId13"/>
    <p:sldId id="576" r:id="rId14"/>
    <p:sldId id="577" r:id="rId15"/>
    <p:sldId id="578" r:id="rId16"/>
    <p:sldId id="573" r:id="rId17"/>
    <p:sldId id="572" r:id="rId1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1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88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320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170371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2191A6C9-9FF5-42B1-8597-F9401CCB95DD}" type="datetimeFigureOut">
              <a:rPr lang="en-US"/>
              <a:pPr>
                <a:defRPr/>
              </a:pPr>
              <a:t>1/23/2017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E59C7FD8-49E8-433F-AD4B-C9467B7E64C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18610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805CAA7C-F205-4517-AA6D-1B642F1531BD}" type="datetimeFigureOut">
              <a:rPr lang="en-US"/>
              <a:pPr>
                <a:defRPr/>
              </a:pPr>
              <a:t>1/23/2017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299DCC13-0F3C-452E-86F1-064D8DA68DA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67618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>
            <a:lvl1pPr>
              <a:defRPr sz="3200" cap="none" baseline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cap="none" baseline="0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257800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084689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2800" b="1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>
            <a:normAutofit/>
          </a:bodyPr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ABF344CC-11BD-4AF6-98D1-4D09BFA359D6}" type="datetimeFigureOut">
              <a:rPr lang="en-US"/>
              <a:pPr>
                <a:defRPr/>
              </a:pPr>
              <a:t>1/23/2017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BCB51E21-8D87-4116-A88C-154298D66FC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07443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C6AFCA4F-1D8C-4D39-8AC0-C82F1700AC14}" type="datetimeFigureOut">
              <a:rPr lang="en-US"/>
              <a:pPr>
                <a:defRPr/>
              </a:pPr>
              <a:t>1/23/2017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84699A4C-9484-467E-8F97-04DB69488BA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24197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C4D656EF-7712-4124-B178-D14C26A57715}" type="datetimeFigureOut">
              <a:rPr lang="en-US"/>
              <a:pPr>
                <a:defRPr/>
              </a:pPr>
              <a:t>1/23/2017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B60C3564-8E06-4A3A-8C11-655DC0EF936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8403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cap="none" baseline="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214203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59BE3A85-74AD-460B-8A43-CB23B7B93414}" type="datetimeFigureOut">
              <a:rPr lang="en-US"/>
              <a:pPr>
                <a:defRPr/>
              </a:pPr>
              <a:t>1/23/2017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D3C1A01A-64D7-486B-8300-74881641170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1356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54CE5AC4-DB8A-4529-B340-849962B411BB}" type="datetimeFigureOut">
              <a:rPr lang="en-US"/>
              <a:pPr>
                <a:defRPr/>
              </a:pPr>
              <a:t>1/23/2017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0B2FA7AA-1B0D-4657-AA8A-4669F2DD265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12276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A482EFAB-2CE8-4CEB-B396-BD63291FD311}" type="datetimeFigureOut">
              <a:rPr lang="en-US"/>
              <a:pPr>
                <a:defRPr/>
              </a:pPr>
              <a:t>1/23/2017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0A26C4BC-3687-469F-AD83-402F44D5B57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43164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cap="none" baseline="0" dirty="0"/>
              <a:t>Click to Edit Master Title Style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143000"/>
            <a:ext cx="8229600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3" r:id="rId1"/>
    <p:sldLayoutId id="2147483894" r:id="rId2"/>
    <p:sldLayoutId id="2147483895" r:id="rId3"/>
    <p:sldLayoutId id="2147483896" r:id="rId4"/>
    <p:sldLayoutId id="2147483897" r:id="rId5"/>
    <p:sldLayoutId id="2147483898" r:id="rId6"/>
    <p:sldLayoutId id="2147483899" r:id="rId7"/>
    <p:sldLayoutId id="2147483900" r:id="rId8"/>
    <p:sldLayoutId id="2147483901" r:id="rId9"/>
    <p:sldLayoutId id="2147483902" r:id="rId10"/>
    <p:sldLayoutId id="214748390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 kern="1200" cap="all">
          <a:solidFill>
            <a:schemeClr val="accent2">
              <a:lumMod val="75000"/>
            </a:schemeClr>
          </a:solidFill>
          <a:latin typeface="Calibri" panose="020F0502020204030204" pitchFamily="34" charset="0"/>
          <a:ea typeface="+mj-ea"/>
          <a:cs typeface="Calibri" panose="020F0502020204030204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Berlin Sans FB Dem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Berlin Sans FB Dem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Berlin Sans FB Dem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Berlin Sans FB Dem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Richard Lee Rogers</a:t>
            </a:r>
          </a:p>
          <a:p>
            <a:pPr eaLnBrk="1" hangingPunct="1"/>
            <a:r>
              <a:rPr lang="en-US" altLang="en-US" dirty="0"/>
              <a:t>Last Update: January 24, 2017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01775"/>
            <a:ext cx="7772400" cy="147002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cs typeface="Aharoni" panose="02010803020104030203" pitchFamily="2" charset="-79"/>
              </a:rPr>
              <a:t>DESCRIPTIVE STATISTICS </a:t>
            </a:r>
            <a:br>
              <a:rPr lang="en-US" dirty="0">
                <a:cs typeface="Aharoni" panose="02010803020104030203" pitchFamily="2" charset="-79"/>
              </a:rPr>
            </a:br>
            <a:r>
              <a:rPr lang="en-US" dirty="0">
                <a:cs typeface="Aharoni" panose="02010803020104030203" pitchFamily="2" charset="-79"/>
              </a:rPr>
              <a:t>FOR NUMERIC DATA in spss and pspp</a:t>
            </a:r>
            <a:br>
              <a:rPr lang="en-US" dirty="0">
                <a:cs typeface="Aharoni" panose="02010803020104030203" pitchFamily="2" charset="-79"/>
              </a:rPr>
            </a:br>
            <a:r>
              <a:rPr lang="en-US" dirty="0">
                <a:cs typeface="Aharoni" panose="02010803020104030203" pitchFamily="2" charset="-79"/>
              </a:rPr>
              <a:t>Part II: POSITIONAL MEASURES</a:t>
            </a:r>
          </a:p>
        </p:txBody>
      </p:sp>
    </p:spTree>
    <p:extLst>
      <p:ext uri="{BB962C8B-B14F-4D97-AF65-F5344CB8AC3E}">
        <p14:creationId xmlns:p14="http://schemas.microsoft.com/office/powerpoint/2010/main" val="82400783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 descr="Positional descriptive statistics in Explore output"/>
          <p:cNvGrpSpPr/>
          <p:nvPr/>
        </p:nvGrpSpPr>
        <p:grpSpPr>
          <a:xfrm>
            <a:off x="394865" y="1219200"/>
            <a:ext cx="8317895" cy="4953000"/>
            <a:chOff x="394865" y="1219200"/>
            <a:chExt cx="8317895" cy="4953000"/>
          </a:xfrm>
        </p:grpSpPr>
        <p:pic>
          <p:nvPicPr>
            <p:cNvPr id="13" name="Picture 2" descr="Explore output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4865" y="1219200"/>
              <a:ext cx="8317895" cy="4953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cxnSp>
          <p:nvCxnSpPr>
            <p:cNvPr id="4" name="Straight Connector 3"/>
            <p:cNvCxnSpPr/>
            <p:nvPr/>
          </p:nvCxnSpPr>
          <p:spPr>
            <a:xfrm>
              <a:off x="2388160" y="3581400"/>
              <a:ext cx="5562600" cy="0"/>
            </a:xfrm>
            <a:prstGeom prst="line">
              <a:avLst/>
            </a:prstGeom>
            <a:ln w="508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2388160" y="5410200"/>
              <a:ext cx="5562600" cy="0"/>
            </a:xfrm>
            <a:prstGeom prst="line">
              <a:avLst/>
            </a:prstGeom>
            <a:ln w="508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2388160" y="4495800"/>
              <a:ext cx="5562600" cy="0"/>
            </a:xfrm>
            <a:prstGeom prst="line">
              <a:avLst/>
            </a:prstGeom>
            <a:ln w="508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2388160" y="4800600"/>
              <a:ext cx="5562600" cy="0"/>
            </a:xfrm>
            <a:prstGeom prst="line">
              <a:avLst/>
            </a:prstGeom>
            <a:ln w="508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2388160" y="5105400"/>
              <a:ext cx="5562600" cy="0"/>
            </a:xfrm>
            <a:prstGeom prst="line">
              <a:avLst/>
            </a:prstGeom>
            <a:ln w="508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3160" y="427038"/>
            <a:ext cx="8229600" cy="792162"/>
          </a:xfrm>
        </p:spPr>
        <p:txBody>
          <a:bodyPr/>
          <a:lstStyle/>
          <a:p>
            <a:r>
              <a:rPr lang="en-US" dirty="0"/>
              <a:t>Descriptives Table</a:t>
            </a:r>
          </a:p>
        </p:txBody>
      </p:sp>
    </p:spTree>
    <p:extLst>
      <p:ext uri="{BB962C8B-B14F-4D97-AF65-F5344CB8AC3E}">
        <p14:creationId xmlns:p14="http://schemas.microsoft.com/office/powerpoint/2010/main" val="7280056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 descr="Quartile breaks in Explore output highlighted"/>
          <p:cNvGrpSpPr/>
          <p:nvPr/>
        </p:nvGrpSpPr>
        <p:grpSpPr>
          <a:xfrm>
            <a:off x="381000" y="1576552"/>
            <a:ext cx="8534400" cy="1471448"/>
            <a:chOff x="381000" y="1576552"/>
            <a:chExt cx="8534400" cy="1471448"/>
          </a:xfrm>
        </p:grpSpPr>
        <p:pic>
          <p:nvPicPr>
            <p:cNvPr id="4098" name="Picture 2" descr="Percentiles Table accompanying Explore output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1000" y="1576552"/>
              <a:ext cx="8534400" cy="14714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3" name="Rectangle 2"/>
            <p:cNvSpPr/>
            <p:nvPr/>
          </p:nvSpPr>
          <p:spPr>
            <a:xfrm>
              <a:off x="5029200" y="2057400"/>
              <a:ext cx="838200" cy="762000"/>
            </a:xfrm>
            <a:prstGeom prst="rect">
              <a:avLst/>
            </a:prstGeom>
            <a:noFill/>
            <a:ln w="508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" name="Rectangle 4"/>
            <p:cNvSpPr/>
            <p:nvPr/>
          </p:nvSpPr>
          <p:spPr>
            <a:xfrm>
              <a:off x="6553200" y="2057400"/>
              <a:ext cx="838200" cy="762000"/>
            </a:xfrm>
            <a:prstGeom prst="rect">
              <a:avLst/>
            </a:prstGeom>
            <a:noFill/>
            <a:ln w="508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Percentiles Table</a:t>
            </a:r>
          </a:p>
        </p:txBody>
      </p:sp>
    </p:spTree>
    <p:extLst>
      <p:ext uri="{BB962C8B-B14F-4D97-AF65-F5344CB8AC3E}">
        <p14:creationId xmlns:p14="http://schemas.microsoft.com/office/powerpoint/2010/main" val="40690701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 descr="Frequencies outpout with positional descriptive statistics underlined in red"/>
          <p:cNvGrpSpPr/>
          <p:nvPr/>
        </p:nvGrpSpPr>
        <p:grpSpPr>
          <a:xfrm>
            <a:off x="1828800" y="914400"/>
            <a:ext cx="5562600" cy="5941008"/>
            <a:chOff x="1828800" y="914400"/>
            <a:chExt cx="5562600" cy="5941008"/>
          </a:xfrm>
        </p:grpSpPr>
        <p:pic>
          <p:nvPicPr>
            <p:cNvPr id="9218" name="Picture 2" descr="Positional descriptive statistics in Frequencies output underlined in red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28800" y="914400"/>
              <a:ext cx="5562600" cy="59410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cxnSp>
          <p:nvCxnSpPr>
            <p:cNvPr id="7" name="Straight Connector 6"/>
            <p:cNvCxnSpPr/>
            <p:nvPr/>
          </p:nvCxnSpPr>
          <p:spPr>
            <a:xfrm>
              <a:off x="1828800" y="2971800"/>
              <a:ext cx="5562600" cy="0"/>
            </a:xfrm>
            <a:prstGeom prst="line">
              <a:avLst/>
            </a:prstGeom>
            <a:ln w="508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1828800" y="5257800"/>
              <a:ext cx="5562600" cy="0"/>
            </a:xfrm>
            <a:prstGeom prst="line">
              <a:avLst/>
            </a:prstGeom>
            <a:ln w="508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1828800" y="5486400"/>
              <a:ext cx="5562600" cy="0"/>
            </a:xfrm>
            <a:prstGeom prst="line">
              <a:avLst/>
            </a:prstGeom>
            <a:ln w="508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1828800" y="6019800"/>
              <a:ext cx="5562600" cy="0"/>
            </a:xfrm>
            <a:prstGeom prst="line">
              <a:avLst/>
            </a:prstGeom>
            <a:ln w="508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1828800" y="6477000"/>
              <a:ext cx="5562600" cy="0"/>
            </a:xfrm>
            <a:prstGeom prst="line">
              <a:avLst/>
            </a:prstGeom>
            <a:ln w="508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Frequencies Output</a:t>
            </a:r>
          </a:p>
        </p:txBody>
      </p:sp>
    </p:spTree>
    <p:extLst>
      <p:ext uri="{BB962C8B-B14F-4D97-AF65-F5344CB8AC3E}">
        <p14:creationId xmlns:p14="http://schemas.microsoft.com/office/powerpoint/2010/main" val="5039914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b="1" dirty="0"/>
          </a:p>
          <a:p>
            <a:pPr marL="0" indent="0" algn="ctr">
              <a:buNone/>
            </a:pPr>
            <a:r>
              <a:rPr lang="en-US" b="1" dirty="0"/>
              <a:t>Minimum</a:t>
            </a:r>
          </a:p>
          <a:p>
            <a:pPr marL="0" indent="0" algn="ctr">
              <a:buNone/>
            </a:pPr>
            <a:endParaRPr lang="en-US" b="1" dirty="0"/>
          </a:p>
          <a:p>
            <a:pPr marL="0" indent="0" algn="ctr">
              <a:buNone/>
            </a:pPr>
            <a:r>
              <a:rPr lang="en-US" b="1" dirty="0"/>
              <a:t>25</a:t>
            </a:r>
            <a:r>
              <a:rPr lang="en-US" b="1" baseline="30000" dirty="0"/>
              <a:t>th</a:t>
            </a:r>
            <a:r>
              <a:rPr lang="en-US" b="1" dirty="0"/>
              <a:t> percentile</a:t>
            </a:r>
          </a:p>
          <a:p>
            <a:pPr marL="0" indent="0" algn="ctr">
              <a:buNone/>
            </a:pPr>
            <a:endParaRPr lang="en-US" b="1" dirty="0"/>
          </a:p>
          <a:p>
            <a:pPr marL="0" indent="0" algn="ctr">
              <a:buNone/>
            </a:pPr>
            <a:r>
              <a:rPr lang="en-US" b="1" dirty="0"/>
              <a:t>Median (50</a:t>
            </a:r>
            <a:r>
              <a:rPr lang="en-US" b="1" baseline="30000" dirty="0"/>
              <a:t>th</a:t>
            </a:r>
            <a:r>
              <a:rPr lang="en-US" b="1" dirty="0"/>
              <a:t> percentile)</a:t>
            </a:r>
          </a:p>
          <a:p>
            <a:pPr marL="0" indent="0" algn="ctr">
              <a:buNone/>
            </a:pPr>
            <a:endParaRPr lang="en-US" b="1" dirty="0"/>
          </a:p>
          <a:p>
            <a:pPr marL="0" indent="0" algn="ctr">
              <a:buNone/>
            </a:pPr>
            <a:r>
              <a:rPr lang="en-US" b="1" dirty="0"/>
              <a:t>75</a:t>
            </a:r>
            <a:r>
              <a:rPr lang="en-US" b="1" baseline="30000" dirty="0"/>
              <a:t>th</a:t>
            </a:r>
            <a:r>
              <a:rPr lang="en-US" b="1" dirty="0"/>
              <a:t> percentile</a:t>
            </a:r>
          </a:p>
          <a:p>
            <a:pPr marL="0" indent="0" algn="ctr">
              <a:buNone/>
            </a:pPr>
            <a:endParaRPr lang="en-US" b="1" dirty="0"/>
          </a:p>
          <a:p>
            <a:pPr marL="0" indent="0" algn="ctr">
              <a:buNone/>
            </a:pPr>
            <a:r>
              <a:rPr lang="en-US" b="1" dirty="0"/>
              <a:t>Maximum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Five-Number Summary</a:t>
            </a:r>
          </a:p>
        </p:txBody>
      </p:sp>
    </p:spTree>
    <p:extLst>
      <p:ext uri="{BB962C8B-B14F-4D97-AF65-F5344CB8AC3E}">
        <p14:creationId xmlns:p14="http://schemas.microsoft.com/office/powerpoint/2010/main" val="20327687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3" descr="APA style tabl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615962"/>
            <a:ext cx="8087718" cy="3794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APA-Style Table</a:t>
            </a:r>
          </a:p>
        </p:txBody>
      </p:sp>
    </p:spTree>
    <p:extLst>
      <p:ext uri="{BB962C8B-B14F-4D97-AF65-F5344CB8AC3E}">
        <p14:creationId xmlns:p14="http://schemas.microsoft.com/office/powerpoint/2010/main" val="17003240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 descr="Arithmetic descriptive statistics highlighted"/>
          <p:cNvGrpSpPr/>
          <p:nvPr/>
        </p:nvGrpSpPr>
        <p:grpSpPr>
          <a:xfrm>
            <a:off x="533400" y="1600200"/>
            <a:ext cx="8087718" cy="3794238"/>
            <a:chOff x="533400" y="1600200"/>
            <a:chExt cx="8087718" cy="3794238"/>
          </a:xfrm>
        </p:grpSpPr>
        <p:pic>
          <p:nvPicPr>
            <p:cNvPr id="5" name="Picture 3" descr="APA style table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3400" y="1600200"/>
              <a:ext cx="8087718" cy="37942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" name="Rectangle 2"/>
            <p:cNvSpPr/>
            <p:nvPr/>
          </p:nvSpPr>
          <p:spPr>
            <a:xfrm>
              <a:off x="2743200" y="2438400"/>
              <a:ext cx="3429000" cy="2895600"/>
            </a:xfrm>
            <a:prstGeom prst="rect">
              <a:avLst/>
            </a:prstGeom>
            <a:noFill/>
            <a:ln w="508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APA-Style Table: Arithmetic Measures</a:t>
            </a:r>
          </a:p>
        </p:txBody>
      </p:sp>
    </p:spTree>
    <p:extLst>
      <p:ext uri="{BB962C8B-B14F-4D97-AF65-F5344CB8AC3E}">
        <p14:creationId xmlns:p14="http://schemas.microsoft.com/office/powerpoint/2010/main" val="32516231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APA style tabl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615962"/>
            <a:ext cx="8087718" cy="3794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APA-Style Table: Formatting</a:t>
            </a:r>
          </a:p>
        </p:txBody>
      </p:sp>
    </p:spTree>
    <p:extLst>
      <p:ext uri="{BB962C8B-B14F-4D97-AF65-F5344CB8AC3E}">
        <p14:creationId xmlns:p14="http://schemas.microsoft.com/office/powerpoint/2010/main" val="26078007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800600"/>
          </a:xfrm>
        </p:spPr>
        <p:txBody>
          <a:bodyPr/>
          <a:lstStyle/>
          <a:p>
            <a:r>
              <a:rPr lang="en-US" dirty="0"/>
              <a:t>Ways to obtain and graph descriptive statistics in SPSS and PSPP (Parts I and II)</a:t>
            </a:r>
          </a:p>
          <a:p>
            <a:endParaRPr lang="en-US" dirty="0"/>
          </a:p>
          <a:p>
            <a:r>
              <a:rPr lang="en-US" dirty="0"/>
              <a:t>Arithmetic measures, including the mean and the standard deviation (Part I)</a:t>
            </a:r>
          </a:p>
          <a:p>
            <a:endParaRPr lang="en-US" dirty="0"/>
          </a:p>
          <a:p>
            <a:r>
              <a:rPr lang="en-US" dirty="0"/>
              <a:t>Positional measures, including the median and interquartile range (Part II)</a:t>
            </a:r>
          </a:p>
          <a:p>
            <a:endParaRPr lang="en-US" dirty="0"/>
          </a:p>
          <a:p>
            <a:r>
              <a:rPr lang="en-US" dirty="0"/>
              <a:t>Reporting descriptive statistics in an APA table (Part II)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End</a:t>
            </a:r>
          </a:p>
        </p:txBody>
      </p:sp>
    </p:spTree>
    <p:extLst>
      <p:ext uri="{BB962C8B-B14F-4D97-AF65-F5344CB8AC3E}">
        <p14:creationId xmlns:p14="http://schemas.microsoft.com/office/powerpoint/2010/main" val="4833701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800600"/>
          </a:xfrm>
        </p:spPr>
        <p:txBody>
          <a:bodyPr/>
          <a:lstStyle/>
          <a:p>
            <a:r>
              <a:rPr lang="en-US" dirty="0"/>
              <a:t>Ways to obtain and graph descriptive statistics in SPSS and PSPP (Parts I and II)</a:t>
            </a:r>
          </a:p>
          <a:p>
            <a:endParaRPr lang="en-US" dirty="0"/>
          </a:p>
          <a:p>
            <a:r>
              <a:rPr lang="en-US" dirty="0"/>
              <a:t>Arithmetic measures, including the mean and the standard deviation (Part I)</a:t>
            </a:r>
          </a:p>
          <a:p>
            <a:endParaRPr lang="en-US" dirty="0"/>
          </a:p>
          <a:p>
            <a:r>
              <a:rPr lang="en-US" dirty="0"/>
              <a:t>Positional measures, including the median and interquartile range (Part II)</a:t>
            </a:r>
          </a:p>
          <a:p>
            <a:endParaRPr lang="en-US" dirty="0"/>
          </a:p>
          <a:p>
            <a:r>
              <a:rPr lang="en-US" dirty="0"/>
              <a:t>Reporting descriptive statistics in an APA table (Part II)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Series</a:t>
            </a:r>
          </a:p>
        </p:txBody>
      </p:sp>
    </p:spTree>
    <p:extLst>
      <p:ext uri="{BB962C8B-B14F-4D97-AF65-F5344CB8AC3E}">
        <p14:creationId xmlns:p14="http://schemas.microsoft.com/office/powerpoint/2010/main" val="5324972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Arithmetic measures:  </a:t>
            </a:r>
            <a:r>
              <a:rPr lang="en-US" dirty="0"/>
              <a:t>Determined using arithmetic operations (e.g., addition, subtraction, multiplication, and division)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/>
              <a:t>Positional measures: </a:t>
            </a:r>
            <a:r>
              <a:rPr lang="en-US" dirty="0"/>
              <a:t>Determined by where the number sits in the distribution.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spcBef>
                <a:spcPts val="0"/>
              </a:spcBef>
              <a:buNone/>
              <a:tabLst>
                <a:tab pos="3200400" algn="ctr"/>
                <a:tab pos="5943600" algn="ctr"/>
              </a:tabLst>
            </a:pPr>
            <a:r>
              <a:rPr lang="en-US" b="1" dirty="0"/>
              <a:t>	Measure of	Measure of</a:t>
            </a:r>
          </a:p>
          <a:p>
            <a:pPr marL="0" indent="0">
              <a:spcBef>
                <a:spcPts val="0"/>
              </a:spcBef>
              <a:buNone/>
              <a:tabLst>
                <a:tab pos="3200400" algn="ctr"/>
                <a:tab pos="5943600" algn="ctr"/>
              </a:tabLst>
            </a:pPr>
            <a:r>
              <a:rPr lang="en-US" b="1" dirty="0"/>
              <a:t>	Central Tendency	Dispersion</a:t>
            </a:r>
          </a:p>
          <a:p>
            <a:pPr marL="0" indent="0">
              <a:spcBef>
                <a:spcPts val="0"/>
              </a:spcBef>
              <a:buNone/>
              <a:tabLst>
                <a:tab pos="3200400" algn="ctr"/>
                <a:tab pos="5943600" algn="ctr"/>
              </a:tabLst>
            </a:pPr>
            <a:endParaRPr lang="en-US" b="1" dirty="0"/>
          </a:p>
          <a:p>
            <a:pPr marL="0" indent="0">
              <a:spcBef>
                <a:spcPts val="0"/>
              </a:spcBef>
              <a:buNone/>
              <a:tabLst>
                <a:tab pos="3200400" algn="ctr"/>
                <a:tab pos="5943600" algn="ctr"/>
              </a:tabLst>
            </a:pPr>
            <a:r>
              <a:rPr lang="en-US" b="1" dirty="0"/>
              <a:t>Arithmetic	</a:t>
            </a:r>
            <a:r>
              <a:rPr lang="en-US" dirty="0"/>
              <a:t>Mean	Standard deviation</a:t>
            </a:r>
          </a:p>
          <a:p>
            <a:pPr marL="0" indent="0">
              <a:spcBef>
                <a:spcPts val="0"/>
              </a:spcBef>
              <a:buNone/>
              <a:tabLst>
                <a:tab pos="3200400" algn="ctr"/>
                <a:tab pos="5943600" algn="ctr"/>
              </a:tabLst>
            </a:pPr>
            <a:endParaRPr lang="en-US" b="1" dirty="0"/>
          </a:p>
          <a:p>
            <a:pPr marL="0" indent="0">
              <a:spcBef>
                <a:spcPts val="0"/>
              </a:spcBef>
              <a:buNone/>
              <a:tabLst>
                <a:tab pos="3200400" algn="ctr"/>
                <a:tab pos="5943600" algn="ctr"/>
              </a:tabLst>
            </a:pPr>
            <a:r>
              <a:rPr lang="en-US" b="1" dirty="0"/>
              <a:t>Position	</a:t>
            </a:r>
            <a:r>
              <a:rPr lang="en-US" dirty="0"/>
              <a:t>Median	Interquartile range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Definitions</a:t>
            </a:r>
          </a:p>
        </p:txBody>
      </p:sp>
    </p:spTree>
    <p:extLst>
      <p:ext uri="{BB962C8B-B14F-4D97-AF65-F5344CB8AC3E}">
        <p14:creationId xmlns:p14="http://schemas.microsoft.com/office/powerpoint/2010/main" val="26361604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 descr="Variable View"/>
          <p:cNvGrpSpPr/>
          <p:nvPr/>
        </p:nvGrpSpPr>
        <p:grpSpPr>
          <a:xfrm>
            <a:off x="152400" y="1143000"/>
            <a:ext cx="8888680" cy="5347097"/>
            <a:chOff x="152400" y="1143000"/>
            <a:chExt cx="8888680" cy="5347097"/>
          </a:xfrm>
        </p:grpSpPr>
        <p:pic>
          <p:nvPicPr>
            <p:cNvPr id="1026" name="Picture 2" descr="Variable View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2400" y="1143000"/>
              <a:ext cx="8888680" cy="53470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" name="Rectangle 2"/>
            <p:cNvSpPr/>
            <p:nvPr/>
          </p:nvSpPr>
          <p:spPr>
            <a:xfrm>
              <a:off x="609600" y="2514600"/>
              <a:ext cx="6858000" cy="457200"/>
            </a:xfrm>
            <a:prstGeom prst="rect">
              <a:avLst/>
            </a:prstGeom>
            <a:noFill/>
            <a:ln w="508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State-Level Data</a:t>
            </a:r>
          </a:p>
        </p:txBody>
      </p:sp>
    </p:spTree>
    <p:extLst>
      <p:ext uri="{BB962C8B-B14F-4D97-AF65-F5344CB8AC3E}">
        <p14:creationId xmlns:p14="http://schemas.microsoft.com/office/powerpoint/2010/main" val="3879355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 descr="Location of Frequencies and Explore command"/>
          <p:cNvGrpSpPr/>
          <p:nvPr/>
        </p:nvGrpSpPr>
        <p:grpSpPr>
          <a:xfrm>
            <a:off x="304800" y="1210873"/>
            <a:ext cx="8532984" cy="4732727"/>
            <a:chOff x="304800" y="1210873"/>
            <a:chExt cx="8532984" cy="4732727"/>
          </a:xfrm>
        </p:grpSpPr>
        <p:pic>
          <p:nvPicPr>
            <p:cNvPr id="1026" name="Picture 2" descr="Location of Frequencies and Explore commands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4800" y="1210873"/>
              <a:ext cx="8532984" cy="47327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4" name="Straight Connector 3"/>
            <p:cNvCxnSpPr/>
            <p:nvPr/>
          </p:nvCxnSpPr>
          <p:spPr>
            <a:xfrm flipH="1">
              <a:off x="5257800" y="3429000"/>
              <a:ext cx="2590800" cy="0"/>
            </a:xfrm>
            <a:prstGeom prst="line">
              <a:avLst/>
            </a:prstGeom>
            <a:ln w="508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 flipH="1">
              <a:off x="5257800" y="2514600"/>
              <a:ext cx="2590800" cy="0"/>
            </a:xfrm>
            <a:prstGeom prst="line">
              <a:avLst/>
            </a:prstGeom>
            <a:ln w="508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Analyze &gt; Descriptive Statistics </a:t>
            </a:r>
          </a:p>
        </p:txBody>
      </p:sp>
    </p:spTree>
    <p:extLst>
      <p:ext uri="{BB962C8B-B14F-4D97-AF65-F5344CB8AC3E}">
        <p14:creationId xmlns:p14="http://schemas.microsoft.com/office/powerpoint/2010/main" val="10277039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pPr marL="0" indent="0">
              <a:buNone/>
            </a:pPr>
            <a:r>
              <a:rPr lang="en-US" b="1" dirty="0"/>
              <a:t>Explore: </a:t>
            </a:r>
            <a:r>
              <a:rPr lang="en-US" dirty="0"/>
              <a:t>More detail than Frequencies, but cases are removed if missing values are present in any of the study variables.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b="1" dirty="0"/>
              <a:t>Frequencies: </a:t>
            </a:r>
            <a:r>
              <a:rPr lang="en-US" dirty="0"/>
              <a:t>Less detail than Explore, but can run multiple variables without worrying about cases being removed for missing values. In any of the study variables.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Which Command?</a:t>
            </a:r>
          </a:p>
        </p:txBody>
      </p:sp>
    </p:spTree>
    <p:extLst>
      <p:ext uri="{BB962C8B-B14F-4D97-AF65-F5344CB8AC3E}">
        <p14:creationId xmlns:p14="http://schemas.microsoft.com/office/powerpoint/2010/main" val="38570586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 descr="Selecting variables"/>
          <p:cNvGrpSpPr/>
          <p:nvPr/>
        </p:nvGrpSpPr>
        <p:grpSpPr>
          <a:xfrm>
            <a:off x="533400" y="1143000"/>
            <a:ext cx="7953375" cy="5067300"/>
            <a:chOff x="533400" y="1143000"/>
            <a:chExt cx="7953375" cy="5067300"/>
          </a:xfrm>
        </p:grpSpPr>
        <p:pic>
          <p:nvPicPr>
            <p:cNvPr id="1027" name="Picture 3" descr="Explore command dialog box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3400" y="1143000"/>
              <a:ext cx="7953375" cy="5067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5" name="Straight Arrow Connector 4"/>
            <p:cNvCxnSpPr/>
            <p:nvPr/>
          </p:nvCxnSpPr>
          <p:spPr>
            <a:xfrm flipH="1" flipV="1">
              <a:off x="4343400" y="2438400"/>
              <a:ext cx="990600" cy="152400"/>
            </a:xfrm>
            <a:prstGeom prst="straightConnector1">
              <a:avLst/>
            </a:prstGeom>
            <a:ln w="508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TextBox 5"/>
            <p:cNvSpPr txBox="1"/>
            <p:nvPr/>
          </p:nvSpPr>
          <p:spPr>
            <a:xfrm>
              <a:off x="5105400" y="2590800"/>
              <a:ext cx="2820324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rgbClr val="FF0000"/>
                  </a:solidFill>
                </a:rPr>
                <a:t>use the upper toggle switch</a:t>
              </a: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1. Select Variables</a:t>
            </a:r>
          </a:p>
        </p:txBody>
      </p:sp>
    </p:spTree>
    <p:extLst>
      <p:ext uri="{BB962C8B-B14F-4D97-AF65-F5344CB8AC3E}">
        <p14:creationId xmlns:p14="http://schemas.microsoft.com/office/powerpoint/2010/main" val="6314115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 descr="Selecting statistics in Explore command"/>
          <p:cNvGrpSpPr/>
          <p:nvPr/>
        </p:nvGrpSpPr>
        <p:grpSpPr>
          <a:xfrm>
            <a:off x="358140" y="1828800"/>
            <a:ext cx="8604700" cy="3263382"/>
            <a:chOff x="358140" y="1828800"/>
            <a:chExt cx="8604700" cy="3263382"/>
          </a:xfrm>
        </p:grpSpPr>
        <p:pic>
          <p:nvPicPr>
            <p:cNvPr id="2050" name="Picture 2" descr="Explore command dialog box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8140" y="1828800"/>
              <a:ext cx="5122037" cy="32633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74" name="Picture 2" descr="Explore Statistics option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62600" y="2351078"/>
              <a:ext cx="3400240" cy="23733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" name="Rectangle 2"/>
            <p:cNvSpPr/>
            <p:nvPr/>
          </p:nvSpPr>
          <p:spPr>
            <a:xfrm>
              <a:off x="4724400" y="1981200"/>
              <a:ext cx="740537" cy="381000"/>
            </a:xfrm>
            <a:prstGeom prst="rect">
              <a:avLst/>
            </a:prstGeom>
            <a:noFill/>
            <a:ln w="508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6" name="Straight Arrow Connector 5"/>
            <p:cNvCxnSpPr/>
            <p:nvPr/>
          </p:nvCxnSpPr>
          <p:spPr>
            <a:xfrm>
              <a:off x="5094668" y="2362200"/>
              <a:ext cx="620332" cy="685800"/>
            </a:xfrm>
            <a:prstGeom prst="straightConnector1">
              <a:avLst/>
            </a:prstGeom>
            <a:ln w="508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2. Select Statistics (SPSS)</a:t>
            </a:r>
          </a:p>
        </p:txBody>
      </p:sp>
    </p:spTree>
    <p:extLst>
      <p:ext uri="{BB962C8B-B14F-4D97-AF65-F5344CB8AC3E}">
        <p14:creationId xmlns:p14="http://schemas.microsoft.com/office/powerpoint/2010/main" val="8474890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 descr="Using Explore command in PSPP"/>
          <p:cNvGrpSpPr/>
          <p:nvPr/>
        </p:nvGrpSpPr>
        <p:grpSpPr>
          <a:xfrm>
            <a:off x="304800" y="1447800"/>
            <a:ext cx="8453246" cy="4629150"/>
            <a:chOff x="304800" y="1447800"/>
            <a:chExt cx="8453246" cy="4629150"/>
          </a:xfrm>
        </p:grpSpPr>
        <p:pic>
          <p:nvPicPr>
            <p:cNvPr id="3074" name="Picture 2" descr="Explore command dialog box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4800" y="1447800"/>
              <a:ext cx="4840366" cy="4629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100" name="Picture 4" descr="Explore statistics options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29046" y="2895600"/>
              <a:ext cx="3429000" cy="13144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" name="Rectangle 2"/>
            <p:cNvSpPr/>
            <p:nvPr/>
          </p:nvSpPr>
          <p:spPr>
            <a:xfrm>
              <a:off x="1066800" y="5638800"/>
              <a:ext cx="914400" cy="438150"/>
            </a:xfrm>
            <a:prstGeom prst="rect">
              <a:avLst/>
            </a:prstGeom>
            <a:noFill/>
            <a:ln w="508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5" name="Straight Arrow Connector 4"/>
            <p:cNvCxnSpPr>
              <a:endCxn id="4100" idx="1"/>
            </p:cNvCxnSpPr>
            <p:nvPr/>
          </p:nvCxnSpPr>
          <p:spPr>
            <a:xfrm flipV="1">
              <a:off x="1981200" y="3552825"/>
              <a:ext cx="3347846" cy="2305050"/>
            </a:xfrm>
            <a:prstGeom prst="straightConnector1">
              <a:avLst/>
            </a:prstGeom>
            <a:ln w="508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2. Select Statistics (PSPP)</a:t>
            </a:r>
          </a:p>
        </p:txBody>
      </p:sp>
    </p:spTree>
    <p:extLst>
      <p:ext uri="{BB962C8B-B14F-4D97-AF65-F5344CB8AC3E}">
        <p14:creationId xmlns:p14="http://schemas.microsoft.com/office/powerpoint/2010/main" val="5548019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ogers00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rogers001</Template>
  <TotalTime>3223</TotalTime>
  <Words>275</Words>
  <Application>Microsoft Office PowerPoint</Application>
  <PresentationFormat>On-screen Show (4:3)</PresentationFormat>
  <Paragraphs>58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rogers001</vt:lpstr>
      <vt:lpstr>DESCRIPTIVE STATISTICS  FOR NUMERIC DATA in spss and pspp Part II: POSITIONAL MEASURES</vt:lpstr>
      <vt:lpstr>The Series</vt:lpstr>
      <vt:lpstr>Definitions</vt:lpstr>
      <vt:lpstr>Example: State-Level Data</vt:lpstr>
      <vt:lpstr>Analyze &gt; Descriptive Statistics </vt:lpstr>
      <vt:lpstr>Which Command?</vt:lpstr>
      <vt:lpstr>1. Select Variables</vt:lpstr>
      <vt:lpstr>2. Select Statistics (SPSS)</vt:lpstr>
      <vt:lpstr>2. Select Statistics (PSPP)</vt:lpstr>
      <vt:lpstr>Descriptives Table</vt:lpstr>
      <vt:lpstr>Percentiles Table</vt:lpstr>
      <vt:lpstr>Frequencies Output</vt:lpstr>
      <vt:lpstr>Five-Number Summary</vt:lpstr>
      <vt:lpstr>APA-Style Table</vt:lpstr>
      <vt:lpstr>APA-Style Table: Arithmetic Measures</vt:lpstr>
      <vt:lpstr>APA-Style Table: Formatting</vt:lpstr>
      <vt:lpstr>The End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UNIVARIATE STATISTICS: CATEGORICAL VARIABLES</dc:title>
  <dc:creator>www</dc:creator>
  <cp:lastModifiedBy>Richard Lee Rogers</cp:lastModifiedBy>
  <cp:revision>242</cp:revision>
  <dcterms:created xsi:type="dcterms:W3CDTF">2013-01-16T02:11:03Z</dcterms:created>
  <dcterms:modified xsi:type="dcterms:W3CDTF">2017-01-23T18:40:05Z</dcterms:modified>
</cp:coreProperties>
</file>